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6" r:id="rId3"/>
    <p:sldId id="267" r:id="rId4"/>
    <p:sldId id="268" r:id="rId5"/>
    <p:sldId id="257" r:id="rId6"/>
    <p:sldId id="265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BF"/>
    <a:srgbClr val="4A7EBB"/>
    <a:srgbClr val="FF7C80"/>
    <a:srgbClr val="48C489"/>
    <a:srgbClr val="FFFFCC"/>
    <a:srgbClr val="0AFC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18.01.2010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GOLD down the drain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What’s left after </a:t>
            </a:r>
            <a:r>
              <a:rPr lang="en-GB" dirty="0" smtClean="0"/>
              <a:t>Heidelberg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Strawman</a:t>
            </a:r>
            <a:r>
              <a:rPr lang="en-GB" dirty="0" smtClean="0"/>
              <a:t> design HD-meeting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857752" y="857232"/>
            <a:ext cx="4000528" cy="207170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14-slot ATCA crate with custom backplane</a:t>
            </a:r>
          </a:p>
          <a:p>
            <a:r>
              <a:rPr lang="en-GB" dirty="0" smtClean="0"/>
              <a:t>Up to 3 instances of topological processor: </a:t>
            </a:r>
          </a:p>
          <a:p>
            <a:pPr lvl="1"/>
            <a:r>
              <a:rPr lang="en-GB" dirty="0" smtClean="0"/>
              <a:t>2 dual-quadrant boards</a:t>
            </a:r>
          </a:p>
          <a:p>
            <a:pPr lvl="1"/>
            <a:r>
              <a:rPr lang="en-GB" dirty="0" smtClean="0"/>
              <a:t>1 merger 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42844" y="1071546"/>
          <a:ext cx="4733925" cy="2105025"/>
        </p:xfrm>
        <a:graphic>
          <a:graphicData uri="http://schemas.openxmlformats.org/presentationml/2006/ole">
            <p:oleObj spid="_x0000_s1025" name="Picture" r:id="rId3" imgW="5257800" imgH="2337816" progId="Word.Picture.8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000628" y="3500438"/>
          <a:ext cx="4048125" cy="3019425"/>
        </p:xfrm>
        <a:graphic>
          <a:graphicData uri="http://schemas.openxmlformats.org/presentationml/2006/ole">
            <p:oleObj spid="_x0000_s1027" name="Picture" r:id="rId4" imgW="4050792" imgH="3023616" progId="Word.Picture.8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Inhaltsplatzhalter 2"/>
          <p:cNvSpPr txBox="1">
            <a:spLocks/>
          </p:cNvSpPr>
          <p:nvPr/>
        </p:nvSpPr>
        <p:spPr>
          <a:xfrm>
            <a:off x="142844" y="3714752"/>
            <a:ext cx="5072098" cy="271464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noProof="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Backplane traffic @ 640 Mb/s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200" b="0" i="0" u="none" strike="noStrike" kern="1200" cap="none" spc="0" normalizeH="0" baseline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LVDS signalling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noProof="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Up to 600 lanes on a chip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200" b="0" i="0" u="none" strike="noStrike" kern="1200" cap="none" spc="0" normalizeH="0" baseline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Up</a:t>
            </a:r>
            <a:r>
              <a:rPr kumimoji="0" lang="en-GB" sz="2200" b="0" i="0" u="none" strike="noStrike" kern="1200" cap="none" spc="0" normalizeH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to 200 lanes on standard ATCA backplane </a:t>
            </a:r>
            <a:r>
              <a:rPr kumimoji="0" lang="en-GB" sz="2200" b="0" i="0" u="none" strike="noStrike" kern="1200" cap="none" spc="0" normalizeH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 double that at the expense of rear transition module  non-ATCA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Topo</a:t>
            </a:r>
            <a:r>
              <a:rPr lang="en-GB" dirty="0" smtClean="0"/>
              <a:t> processor modules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>
            <p:ph idx="1"/>
          </p:nvPr>
        </p:nvGraphicFramePr>
        <p:xfrm>
          <a:off x="0" y="214290"/>
          <a:ext cx="4214842" cy="4214842"/>
        </p:xfrm>
        <a:graphic>
          <a:graphicData uri="http://schemas.openxmlformats.org/presentationml/2006/ole">
            <p:oleObj spid="_x0000_s24578" name="Picture" r:id="rId3" imgW="3657600" imgH="3657600" progId="Word.Picture.8">
              <p:embed/>
            </p:oleObj>
          </a:graphicData>
        </a:graphic>
      </p:graphicFrame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643438" y="2285992"/>
          <a:ext cx="4371980" cy="4371980"/>
        </p:xfrm>
        <a:graphic>
          <a:graphicData uri="http://schemas.openxmlformats.org/presentationml/2006/ole">
            <p:oleObj spid="_x0000_s24579" name="Picture" r:id="rId4" imgW="3657600" imgH="3657600" progId="Word.Picture.8">
              <p:embed/>
            </p:oleObj>
          </a:graphicData>
        </a:graphic>
      </p:graphicFrame>
      <p:sp>
        <p:nvSpPr>
          <p:cNvPr id="11" name="Inhaltsplatzhalter 2"/>
          <p:cNvSpPr txBox="1">
            <a:spLocks/>
          </p:cNvSpPr>
          <p:nvPr/>
        </p:nvSpPr>
        <p:spPr>
          <a:xfrm>
            <a:off x="4071934" y="714356"/>
            <a:ext cx="4786346" cy="221457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Quadrant processor 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stage 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consisting of 2 FPGAs (??) Covering one quadrant each</a:t>
            </a: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7*12*6.4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Gb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/s from cluster/jet/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muon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processors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Would require 42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xGb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links per processor (??)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Inhaltsplatzhalter 2"/>
          <p:cNvSpPr txBox="1">
            <a:spLocks/>
          </p:cNvSpPr>
          <p:nvPr/>
        </p:nvSpPr>
        <p:spPr>
          <a:xfrm>
            <a:off x="2428860" y="4929198"/>
            <a:ext cx="3071834" cy="171451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Merger 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stage 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single FPGA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Operating on 640Mb/s links</a:t>
            </a: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Strawman</a:t>
            </a:r>
            <a:r>
              <a:rPr lang="en-GB" dirty="0" smtClean="0"/>
              <a:t> design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57216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sz="2800" dirty="0" smtClean="0"/>
              <a:t>How does it fit MZ processor design (GOLD) ?</a:t>
            </a:r>
          </a:p>
          <a:p>
            <a:pPr algn="ctr">
              <a:buNone/>
            </a:pPr>
            <a:r>
              <a:rPr lang="en-GB" sz="2800" b="1" dirty="0" smtClean="0">
                <a:sym typeface="Wingdings" pitchFamily="2" charset="2"/>
              </a:rPr>
              <a:t> not at all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Restricted choice of algorithms due to limited bandwidth from quadrant processors to merger</a:t>
            </a:r>
          </a:p>
          <a:p>
            <a:r>
              <a:rPr lang="en-GB" dirty="0" err="1" smtClean="0">
                <a:sym typeface="Wingdings" pitchFamily="2" charset="2"/>
              </a:rPr>
              <a:t>Opto</a:t>
            </a:r>
            <a:r>
              <a:rPr lang="en-GB" dirty="0" smtClean="0">
                <a:sym typeface="Wingdings" pitchFamily="2" charset="2"/>
              </a:rPr>
              <a:t> transceivers will have to go onto front panel, that’s a pain in the *** maintenance-wise</a:t>
            </a:r>
          </a:p>
          <a:p>
            <a:pPr algn="ctr">
              <a:buNone/>
            </a:pPr>
            <a:r>
              <a:rPr lang="en-GB" b="1" dirty="0" smtClean="0">
                <a:sym typeface="Wingdings" pitchFamily="2" charset="2"/>
              </a:rPr>
              <a:t> </a:t>
            </a:r>
          </a:p>
          <a:p>
            <a:r>
              <a:rPr lang="en-GB" dirty="0" smtClean="0">
                <a:sym typeface="Wingdings" pitchFamily="2" charset="2"/>
              </a:rPr>
              <a:t>Try and adopt the unavoidable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Design for a sandwich of two feeder modules and one processor</a:t>
            </a:r>
          </a:p>
          <a:p>
            <a:r>
              <a:rPr lang="en-GB" dirty="0" smtClean="0">
                <a:sym typeface="Wingdings" pitchFamily="2" charset="2"/>
              </a:rPr>
              <a:t>Avoid the most horrible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Do high speed links (6.4 and 10.4)  </a:t>
            </a:r>
            <a:r>
              <a:rPr lang="en-GB" dirty="0" err="1" smtClean="0">
                <a:sym typeface="Wingdings" pitchFamily="2" charset="2"/>
              </a:rPr>
              <a:t>Gb</a:t>
            </a:r>
            <a:r>
              <a:rPr lang="en-GB" dirty="0" smtClean="0">
                <a:sym typeface="Wingdings" pitchFamily="2" charset="2"/>
              </a:rPr>
              <a:t>/s rather than 640 Mb/s to avoid bottlenecks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Keep space in zone 3 for </a:t>
            </a:r>
            <a:r>
              <a:rPr lang="en-GB" dirty="0" err="1" smtClean="0">
                <a:sym typeface="Wingdings" pitchFamily="2" charset="2"/>
              </a:rPr>
              <a:t>opto</a:t>
            </a:r>
            <a:r>
              <a:rPr lang="en-GB" dirty="0" smtClean="0">
                <a:sym typeface="Wingdings" pitchFamily="2" charset="2"/>
              </a:rPr>
              <a:t> links</a:t>
            </a:r>
          </a:p>
          <a:p>
            <a:pPr>
              <a:buNone/>
            </a:pP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Adapt GOLD accordingly</a:t>
            </a:r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2.0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600079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ATCA </a:t>
            </a:r>
            <a:r>
              <a:rPr lang="en-GB" dirty="0" smtClean="0"/>
              <a:t>form factor (8U x 280 mm)</a:t>
            </a:r>
          </a:p>
          <a:p>
            <a:pPr lvl="1"/>
            <a:r>
              <a:rPr lang="en-GB" dirty="0" smtClean="0"/>
              <a:t>Standard Zone1 connectivity (2*-48V supply scheme)</a:t>
            </a:r>
          </a:p>
          <a:p>
            <a:pPr lvl="1"/>
            <a:r>
              <a:rPr lang="en-GB" dirty="0" smtClean="0"/>
              <a:t>Zone2 </a:t>
            </a:r>
            <a:r>
              <a:rPr lang="en-GB" dirty="0" err="1" smtClean="0"/>
              <a:t>xGb</a:t>
            </a:r>
            <a:r>
              <a:rPr lang="en-GB" dirty="0" smtClean="0"/>
              <a:t>/s inputs from adjacent feeder modules</a:t>
            </a:r>
            <a:endParaRPr lang="en-GB" dirty="0" smtClean="0"/>
          </a:p>
          <a:p>
            <a:pPr lvl="1"/>
            <a:r>
              <a:rPr lang="en-GB" dirty="0" smtClean="0"/>
              <a:t>Zone3 (RTMs) </a:t>
            </a:r>
            <a:r>
              <a:rPr lang="en-GB" dirty="0" err="1" smtClean="0"/>
              <a:t>x</a:t>
            </a:r>
            <a:r>
              <a:rPr lang="en-GB" dirty="0" err="1" smtClean="0"/>
              <a:t>Gb</a:t>
            </a:r>
            <a:r>
              <a:rPr lang="en-GB" dirty="0" smtClean="0"/>
              <a:t>/s </a:t>
            </a:r>
            <a:r>
              <a:rPr lang="en-GB" dirty="0" smtClean="0"/>
              <a:t>optical links</a:t>
            </a:r>
          </a:p>
          <a:p>
            <a:r>
              <a:rPr lang="en-GB" dirty="0" smtClean="0"/>
              <a:t>4</a:t>
            </a:r>
            <a:r>
              <a:rPr lang="en-GB" dirty="0" smtClean="0"/>
              <a:t> processors</a:t>
            </a:r>
            <a:r>
              <a:rPr lang="en-GB" dirty="0" smtClean="0"/>
              <a:t> </a:t>
            </a:r>
            <a:r>
              <a:rPr lang="en-GB" dirty="0" smtClean="0"/>
              <a:t>XC6VLX240T/550T-FFG1759 : 24/36 </a:t>
            </a:r>
            <a:r>
              <a:rPr lang="en-GB" dirty="0" smtClean="0"/>
              <a:t>* GTX </a:t>
            </a:r>
            <a:r>
              <a:rPr lang="en-GB" dirty="0" smtClean="0"/>
              <a:t>link (6.5Gb/s)</a:t>
            </a:r>
          </a:p>
          <a:p>
            <a:r>
              <a:rPr lang="en-GB" dirty="0" smtClean="0"/>
              <a:t>4 processors XC6VHX380T/XC6VHX565T   : 48*GTX, 24* GTH (10Gb/s) – available ~ </a:t>
            </a:r>
            <a:r>
              <a:rPr lang="en-GB" dirty="0" smtClean="0"/>
              <a:t>O</a:t>
            </a:r>
            <a:r>
              <a:rPr lang="en-GB" dirty="0" smtClean="0"/>
              <a:t>ct. ’10 (?) </a:t>
            </a:r>
            <a:r>
              <a:rPr lang="en-GB" smtClean="0"/>
              <a:t>engineering samples</a:t>
            </a:r>
            <a:endParaRPr lang="en-GB" dirty="0" smtClean="0"/>
          </a:p>
          <a:p>
            <a:r>
              <a:rPr lang="en-GB" dirty="0" smtClean="0"/>
              <a:t>Supply 2 processors with input data via backplane</a:t>
            </a:r>
            <a:endParaRPr lang="en-GB" dirty="0" smtClean="0"/>
          </a:p>
          <a:p>
            <a:r>
              <a:rPr lang="en-GB" dirty="0" smtClean="0"/>
              <a:t>Supply 6 processors from daughter </a:t>
            </a:r>
            <a:r>
              <a:rPr lang="en-GB" dirty="0" smtClean="0"/>
              <a:t>module</a:t>
            </a:r>
          </a:p>
          <a:p>
            <a:r>
              <a:rPr lang="en-GB" dirty="0" smtClean="0"/>
              <a:t>Might have to mix standard SNAP12 (up to 6.4 </a:t>
            </a:r>
            <a:r>
              <a:rPr lang="en-GB" dirty="0" err="1" smtClean="0"/>
              <a:t>Gb</a:t>
            </a:r>
            <a:r>
              <a:rPr lang="en-GB" dirty="0" smtClean="0"/>
              <a:t>/s only?) </a:t>
            </a:r>
            <a:r>
              <a:rPr lang="en-GB" dirty="0" smtClean="0"/>
              <a:t>and </a:t>
            </a:r>
            <a:r>
              <a:rPr lang="en-GB" dirty="0" err="1" smtClean="0"/>
              <a:t>Avago</a:t>
            </a:r>
            <a:r>
              <a:rPr lang="en-GB" dirty="0" smtClean="0"/>
              <a:t> transceivers</a:t>
            </a:r>
          </a:p>
          <a:p>
            <a:r>
              <a:rPr lang="en-GB" dirty="0" smtClean="0"/>
              <a:t>Merger ???</a:t>
            </a:r>
            <a:endParaRPr lang="en-GB" dirty="0" smtClean="0"/>
          </a:p>
          <a:p>
            <a:r>
              <a:rPr lang="en-GB" dirty="0" smtClean="0"/>
              <a:t>Optical inputs from backplane via bare fibre </a:t>
            </a:r>
            <a:r>
              <a:rPr lang="en-GB" dirty="0" smtClean="0"/>
              <a:t>ribbons</a:t>
            </a:r>
          </a:p>
          <a:p>
            <a:r>
              <a:rPr lang="en-GB" dirty="0" smtClean="0"/>
              <a:t>Electrical link fan-out (*2) with CML buffers (SY58011)</a:t>
            </a:r>
          </a:p>
          <a:p>
            <a:r>
              <a:rPr lang="en-GB" dirty="0" smtClean="0"/>
              <a:t>1*SNAP12 </a:t>
            </a:r>
            <a:r>
              <a:rPr lang="en-GB" dirty="0" smtClean="0"/>
              <a:t>out from control/merger FPGA </a:t>
            </a:r>
            <a:r>
              <a:rPr lang="en-GB" dirty="0" smtClean="0"/>
              <a:t>or from processors ?</a:t>
            </a:r>
            <a:endParaRPr lang="en-GB" dirty="0" smtClean="0"/>
          </a:p>
          <a:p>
            <a:r>
              <a:rPr lang="en-GB" dirty="0" smtClean="0"/>
              <a:t>Everything else stays as planned</a:t>
            </a:r>
          </a:p>
          <a:p>
            <a:r>
              <a:rPr lang="en-GB" dirty="0" smtClean="0"/>
              <a:t>Build daughter module and backplane resident feeder module</a:t>
            </a: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l"/>
            <a:r>
              <a:rPr lang="en-GB" dirty="0" smtClean="0"/>
              <a:t>Gold floor plan</a:t>
            </a:r>
            <a:endParaRPr lang="en-GB" dirty="0"/>
          </a:p>
        </p:txBody>
      </p:sp>
      <p:pic>
        <p:nvPicPr>
          <p:cNvPr id="68" name="Grafik 67" descr="GOLD_Place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500042"/>
            <a:ext cx="5786446" cy="5912481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0" y="1214422"/>
            <a:ext cx="3714744" cy="54292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ATCA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daughter module</a:t>
            </a:r>
            <a:b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w. 4*FMC connector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8 processors</a:t>
            </a:r>
            <a:b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SFP / SNAP12 out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Merger / 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 ??</a:t>
            </a: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SystemACE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config</a:t>
            </a: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Local routing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2357422" y="2428868"/>
            <a:ext cx="2071702" cy="571504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Inhaltsplatzhalter 2"/>
          <p:cNvSpPr txBox="1">
            <a:spLocks/>
          </p:cNvSpPr>
          <p:nvPr/>
        </p:nvSpPr>
        <p:spPr>
          <a:xfrm>
            <a:off x="8572496" y="57150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Inhaltsplatzhalter 2"/>
          <p:cNvSpPr txBox="1">
            <a:spLocks/>
          </p:cNvSpPr>
          <p:nvPr/>
        </p:nvSpPr>
        <p:spPr>
          <a:xfrm>
            <a:off x="8572496" y="450057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Inhaltsplatzhalter 2"/>
          <p:cNvSpPr txBox="1">
            <a:spLocks/>
          </p:cNvSpPr>
          <p:nvPr/>
        </p:nvSpPr>
        <p:spPr>
          <a:xfrm>
            <a:off x="8572496" y="785794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3071802" y="5357826"/>
            <a:ext cx="571504" cy="71438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nhaltsplatzhalter 2"/>
          <p:cNvSpPr txBox="1">
            <a:spLocks/>
          </p:cNvSpPr>
          <p:nvPr/>
        </p:nvSpPr>
        <p:spPr>
          <a:xfrm>
            <a:off x="8286744" y="1714488"/>
            <a:ext cx="857256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4857752" y="642918"/>
            <a:ext cx="2214578" cy="464347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ihandform 21"/>
          <p:cNvSpPr/>
          <p:nvPr/>
        </p:nvSpPr>
        <p:spPr>
          <a:xfrm>
            <a:off x="6286512" y="1142984"/>
            <a:ext cx="2071702" cy="1143008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7302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Gerade Verbindung mit Pfeil 35"/>
          <p:cNvCxnSpPr/>
          <p:nvPr/>
        </p:nvCxnSpPr>
        <p:spPr>
          <a:xfrm flipV="1">
            <a:off x="2857488" y="3214686"/>
            <a:ext cx="428628" cy="357190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ieren 43"/>
          <p:cNvGrpSpPr/>
          <p:nvPr/>
        </p:nvGrpSpPr>
        <p:grpSpPr>
          <a:xfrm>
            <a:off x="5000628" y="1000108"/>
            <a:ext cx="1928826" cy="1500198"/>
            <a:chOff x="5000628" y="1000108"/>
            <a:chExt cx="1928826" cy="1500198"/>
          </a:xfrm>
        </p:grpSpPr>
        <p:sp>
          <p:nvSpPr>
            <p:cNvPr id="34" name="Rechteck 33"/>
            <p:cNvSpPr/>
            <p:nvPr/>
          </p:nvSpPr>
          <p:spPr>
            <a:xfrm>
              <a:off x="5000628" y="1000108"/>
              <a:ext cx="1928826" cy="1500198"/>
            </a:xfrm>
            <a:prstGeom prst="rect">
              <a:avLst/>
            </a:prstGeom>
            <a:noFill/>
            <a:ln w="174625">
              <a:solidFill>
                <a:schemeClr val="tx2">
                  <a:lumMod val="60000"/>
                  <a:lumOff val="40000"/>
                  <a:alpha val="5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7" name="Gerade Verbindung 36"/>
            <p:cNvCxnSpPr/>
            <p:nvPr/>
          </p:nvCxnSpPr>
          <p:spPr>
            <a:xfrm>
              <a:off x="5072066" y="1071546"/>
              <a:ext cx="1785950" cy="1357322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>
            <a:xfrm flipV="1">
              <a:off x="5072066" y="1071546"/>
              <a:ext cx="1785950" cy="1357322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Gerade Verbindung mit Pfeil 20"/>
          <p:cNvCxnSpPr/>
          <p:nvPr/>
        </p:nvCxnSpPr>
        <p:spPr>
          <a:xfrm flipV="1">
            <a:off x="3071802" y="785794"/>
            <a:ext cx="2500330" cy="1357322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>
            <a:off x="5143504" y="4857760"/>
            <a:ext cx="1643074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5143504" y="3429000"/>
            <a:ext cx="1714512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Inhaltsplatzhalter 2"/>
          <p:cNvSpPr txBox="1">
            <a:spLocks/>
          </p:cNvSpPr>
          <p:nvPr/>
        </p:nvSpPr>
        <p:spPr>
          <a:xfrm>
            <a:off x="5715008" y="2428868"/>
            <a:ext cx="1143008" cy="114300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4" name="Gerade Verbindung mit Pfeil 23"/>
          <p:cNvCxnSpPr/>
          <p:nvPr/>
        </p:nvCxnSpPr>
        <p:spPr>
          <a:xfrm flipV="1">
            <a:off x="2500298" y="4929198"/>
            <a:ext cx="3429024" cy="1143008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3214678" y="3000372"/>
            <a:ext cx="2643206" cy="1428760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/>
          <p:nvPr/>
        </p:nvCxnSpPr>
        <p:spPr>
          <a:xfrm rot="10800000" flipV="1">
            <a:off x="7143768" y="4500570"/>
            <a:ext cx="1071570" cy="142876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/>
          <p:cNvCxnSpPr/>
          <p:nvPr/>
        </p:nvCxnSpPr>
        <p:spPr>
          <a:xfrm rot="10800000" flipV="1">
            <a:off x="4786314" y="3929066"/>
            <a:ext cx="3429024" cy="78581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mit Pfeil 57"/>
          <p:cNvCxnSpPr/>
          <p:nvPr/>
        </p:nvCxnSpPr>
        <p:spPr>
          <a:xfrm rot="10800000">
            <a:off x="4857752" y="3786190"/>
            <a:ext cx="642942" cy="285752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/>
          <p:nvPr/>
        </p:nvCxnSpPr>
        <p:spPr>
          <a:xfrm flipV="1">
            <a:off x="6500826" y="3643314"/>
            <a:ext cx="714380" cy="500066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l"/>
            <a:r>
              <a:rPr lang="en-GB" dirty="0" smtClean="0"/>
              <a:t>Test daughter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0" y="1214422"/>
            <a:ext cx="4286248" cy="5357850"/>
          </a:xfrm>
          <a:prstGeom prst="rect">
            <a:avLst/>
          </a:prstGeom>
          <a:solidFill>
            <a:srgbClr val="FFFF00">
              <a:alpha val="11000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Half size module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3* SNAP12 receive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36 *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fanout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(*2, CML)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 FMC connectors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 * SNAP12 transmit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SNAP12 control CPLD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6" name="Grafik 25" descr="Test Daugh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71414"/>
            <a:ext cx="4873015" cy="6629653"/>
          </a:xfrm>
          <a:prstGeom prst="rect">
            <a:avLst/>
          </a:prstGeom>
        </p:spPr>
      </p:pic>
      <p:cxnSp>
        <p:nvCxnSpPr>
          <p:cNvPr id="9" name="Gerade Verbindung mit Pfeil 8"/>
          <p:cNvCxnSpPr/>
          <p:nvPr/>
        </p:nvCxnSpPr>
        <p:spPr>
          <a:xfrm flipV="1">
            <a:off x="3571868" y="2285992"/>
            <a:ext cx="1857388" cy="928694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3428992" y="4071942"/>
            <a:ext cx="2571768" cy="857256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V="1">
            <a:off x="3286116" y="500042"/>
            <a:ext cx="3143272" cy="2000264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3571868" y="5857892"/>
            <a:ext cx="1214446" cy="214314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 flipV="1">
            <a:off x="2928926" y="3571876"/>
            <a:ext cx="1214446" cy="642942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ihandform 21"/>
          <p:cNvSpPr/>
          <p:nvPr/>
        </p:nvSpPr>
        <p:spPr>
          <a:xfrm>
            <a:off x="8215338" y="714357"/>
            <a:ext cx="928662" cy="714380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12700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ihandform 13"/>
          <p:cNvSpPr/>
          <p:nvPr/>
        </p:nvSpPr>
        <p:spPr>
          <a:xfrm>
            <a:off x="8215338" y="1857364"/>
            <a:ext cx="928662" cy="357190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12700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ihandform 14"/>
          <p:cNvSpPr/>
          <p:nvPr/>
        </p:nvSpPr>
        <p:spPr>
          <a:xfrm rot="10800000" flipV="1">
            <a:off x="8215338" y="2643182"/>
            <a:ext cx="928662" cy="285752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12700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397</Words>
  <Application>Microsoft Office PowerPoint</Application>
  <PresentationFormat>Bildschirmpräsentation (4:3)</PresentationFormat>
  <Paragraphs>92</Paragraphs>
  <Slides>7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Larissa-Design</vt:lpstr>
      <vt:lpstr>Microsoft Word Picture</vt:lpstr>
      <vt:lpstr>GOLD down the drain</vt:lpstr>
      <vt:lpstr>Strawman design HD-meeting</vt:lpstr>
      <vt:lpstr>Topo processor modules</vt:lpstr>
      <vt:lpstr>Strawman design</vt:lpstr>
      <vt:lpstr>GOLD 2.0</vt:lpstr>
      <vt:lpstr>Gold floor plan</vt:lpstr>
      <vt:lpstr>Test daughter</vt:lpstr>
    </vt:vector>
  </TitlesOfParts>
  <Company>Johannes Gutenberg-Universität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uschaefe</cp:lastModifiedBy>
  <cp:revision>299</cp:revision>
  <dcterms:created xsi:type="dcterms:W3CDTF">2009-12-08T11:59:40Z</dcterms:created>
  <dcterms:modified xsi:type="dcterms:W3CDTF">2010-01-20T13:40:52Z</dcterms:modified>
</cp:coreProperties>
</file>