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76" r:id="rId2"/>
  </p:sldIdLst>
  <p:sldSz cx="9902825" cy="6858000"/>
  <p:notesSz cx="6797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CC"/>
    <a:srgbClr val="333300"/>
    <a:srgbClr val="0066FF"/>
    <a:srgbClr val="FF6600"/>
    <a:srgbClr val="CC0000"/>
    <a:srgbClr val="6600CC"/>
    <a:srgbClr val="FFFFCC"/>
    <a:srgbClr val="FFFF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893" autoAdjust="0"/>
    <p:restoredTop sz="94625" autoAdjust="0"/>
  </p:normalViewPr>
  <p:slideViewPr>
    <p:cSldViewPr snapToGrid="0" snapToObjects="1">
      <p:cViewPr varScale="1">
        <p:scale>
          <a:sx n="111" d="100"/>
          <a:sy n="111" d="100"/>
        </p:scale>
        <p:origin x="-654" y="-90"/>
      </p:cViewPr>
      <p:guideLst>
        <p:guide orient="horz" pos="2160"/>
        <p:guide pos="3119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6310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defTabSz="919737">
              <a:defRPr sz="1200"/>
            </a:lvl1pPr>
          </a:lstStyle>
          <a:p>
            <a:endParaRPr lang="de-DE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1" y="0"/>
            <a:ext cx="2946135" cy="46310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algn="r" defTabSz="919737">
              <a:defRPr sz="1200"/>
            </a:lvl1pPr>
          </a:lstStyle>
          <a:p>
            <a:endParaRPr lang="de-DE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504"/>
            <a:ext cx="2946135" cy="4646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defTabSz="919737">
              <a:defRPr sz="1200"/>
            </a:lvl1pPr>
          </a:lstStyle>
          <a:p>
            <a:endParaRPr lang="de-DE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1" y="9444504"/>
            <a:ext cx="2946135" cy="4646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algn="r" defTabSz="919737">
              <a:defRPr sz="1200"/>
            </a:lvl1pPr>
          </a:lstStyle>
          <a:p>
            <a:fld id="{3E1FC256-6F8F-4019-9A12-D910762E93FF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defTabSz="927666">
              <a:defRPr sz="1200"/>
            </a:lvl1pPr>
          </a:lstStyle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1" y="0"/>
            <a:ext cx="294613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algn="r" defTabSz="927666">
              <a:defRPr sz="1200"/>
            </a:lvl1pPr>
          </a:lstStyle>
          <a:p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7713"/>
            <a:ext cx="53721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0162" y="4715116"/>
            <a:ext cx="4977351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988"/>
            <a:ext cx="2946135" cy="4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defTabSz="927666">
              <a:defRPr sz="1200"/>
            </a:lvl1pPr>
          </a:lstStyle>
          <a:p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1" y="9434988"/>
            <a:ext cx="2946135" cy="4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algn="r" defTabSz="927666">
              <a:defRPr sz="1200"/>
            </a:lvl1pPr>
          </a:lstStyle>
          <a:p>
            <a:fld id="{78C2433E-4E5F-43A3-AECA-3E928862728D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427913" y="0"/>
            <a:ext cx="2474912" cy="63817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5513" cy="63817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6921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6599238"/>
            <a:ext cx="9902825" cy="258762"/>
          </a:xfrm>
          <a:prstGeom prst="rect">
            <a:avLst/>
          </a:prstGeom>
          <a:gradFill rotWithShape="1">
            <a:gsLst>
              <a:gs pos="0">
                <a:srgbClr val="FFFF99">
                  <a:alpha val="49001"/>
                </a:srgbClr>
              </a:gs>
              <a:gs pos="100000">
                <a:schemeClr val="bg1">
                  <a:alpha val="80000"/>
                </a:schemeClr>
              </a:gs>
            </a:gsLst>
            <a:lin ang="5400000" scaled="1"/>
          </a:gra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2825" cy="692150"/>
          </a:xfrm>
          <a:prstGeom prst="rect">
            <a:avLst/>
          </a:prstGeom>
          <a:gradFill rotWithShape="1">
            <a:gsLst>
              <a:gs pos="0">
                <a:srgbClr val="FFFFFF">
                  <a:alpha val="78999"/>
                </a:srgbClr>
              </a:gs>
              <a:gs pos="100000">
                <a:srgbClr val="FFFF99">
                  <a:alpha val="50000"/>
                </a:srgbClr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981075"/>
            <a:ext cx="84169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Master-Textformat zu bearbeiten.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85800" y="6599238"/>
            <a:ext cx="3200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000">
                <a:solidFill>
                  <a:srgbClr val="0000FF"/>
                </a:solidFill>
                <a:latin typeface="Verdana" pitchFamily="34" charset="0"/>
              </a:rPr>
              <a:t>Uli Schäfer     </a:t>
            </a:r>
            <a:fld id="{49DD474E-4BE6-4091-9586-D704B0F2DC0D}" type="slidenum">
              <a:rPr lang="en-US" sz="1000">
                <a:solidFill>
                  <a:srgbClr val="0000FF"/>
                </a:solidFill>
                <a:latin typeface="Verdana" pitchFamily="34" charset="0"/>
              </a:rPr>
              <a:pPr>
                <a:spcBef>
                  <a:spcPct val="20000"/>
                </a:spcBef>
              </a:pPr>
              <a:t>‹Nr.›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rgbClr val="3333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657225"/>
          </a:xfrm>
        </p:spPr>
        <p:txBody>
          <a:bodyPr/>
          <a:lstStyle/>
          <a:p>
            <a:r>
              <a:rPr lang="en-GB" b="1" dirty="0" smtClean="0"/>
              <a:t>BLT </a:t>
            </a:r>
            <a:r>
              <a:rPr lang="en-GB" b="1" dirty="0" smtClean="0"/>
              <a:t>-- progress report</a:t>
            </a:r>
            <a:endParaRPr lang="en-GB" b="1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314325" y="657225"/>
            <a:ext cx="9029699" cy="5724526"/>
          </a:xfrm>
        </p:spPr>
        <p:txBody>
          <a:bodyPr/>
          <a:lstStyle/>
          <a:p>
            <a:r>
              <a:rPr lang="en-GB" sz="1600" dirty="0" smtClean="0"/>
              <a:t>Backplane test pattern agreed with </a:t>
            </a:r>
            <a:r>
              <a:rPr lang="en-GB" sz="1600" dirty="0" err="1" smtClean="0"/>
              <a:t>B’ham</a:t>
            </a:r>
            <a:r>
              <a:rPr lang="en-GB" sz="1600" dirty="0" smtClean="0"/>
              <a:t> (preliminary)</a:t>
            </a:r>
          </a:p>
          <a:p>
            <a:pPr lvl="1"/>
            <a:r>
              <a:rPr lang="en-GB" sz="1600" dirty="0" smtClean="0"/>
              <a:t>binary counter </a:t>
            </a:r>
            <a:r>
              <a:rPr lang="en-GB" sz="1600" dirty="0" smtClean="0"/>
              <a:t>24-bit and 23+1 (odd parity on </a:t>
            </a:r>
            <a:r>
              <a:rPr lang="en-GB" sz="1600" dirty="0" err="1" smtClean="0"/>
              <a:t>MSb</a:t>
            </a:r>
            <a:r>
              <a:rPr lang="en-GB" sz="1600" dirty="0" smtClean="0"/>
              <a:t>) + DDR clock</a:t>
            </a:r>
          </a:p>
          <a:p>
            <a:r>
              <a:rPr lang="en-GB" sz="1600" dirty="0" smtClean="0"/>
              <a:t>Received SNAP12 </a:t>
            </a:r>
            <a:r>
              <a:rPr lang="en-GB" sz="1600" dirty="0" err="1" smtClean="0"/>
              <a:t>Opto</a:t>
            </a:r>
            <a:r>
              <a:rPr lang="en-GB" sz="1600" dirty="0" smtClean="0"/>
              <a:t> transmitter/receiver (Stockholm)</a:t>
            </a:r>
          </a:p>
          <a:p>
            <a:r>
              <a:rPr lang="en-GB" sz="1600" dirty="0" smtClean="0"/>
              <a:t>MPO cable ordered </a:t>
            </a:r>
            <a:r>
              <a:rPr lang="en-GB" sz="1600" dirty="0" smtClean="0">
                <a:sym typeface="Wingdings" pitchFamily="2" charset="2"/>
              </a:rPr>
              <a:t> next week</a:t>
            </a:r>
          </a:p>
          <a:p>
            <a:pPr>
              <a:buNone/>
            </a:pPr>
            <a:endParaRPr lang="en-GB" sz="1600" dirty="0" smtClean="0"/>
          </a:p>
          <a:p>
            <a:r>
              <a:rPr lang="en-GB" sz="1600" dirty="0" smtClean="0"/>
              <a:t>Bruno:</a:t>
            </a:r>
            <a:endParaRPr lang="en-GB" sz="1600" dirty="0" smtClean="0"/>
          </a:p>
          <a:p>
            <a:pPr lvl="1"/>
            <a:r>
              <a:rPr lang="en-GB" sz="1600" dirty="0" smtClean="0"/>
              <a:t>BLT h/w completed (mechanics, connectors, power-up tests. </a:t>
            </a:r>
            <a:r>
              <a:rPr lang="en-GB" sz="1600" dirty="0" smtClean="0"/>
              <a:t>S</a:t>
            </a:r>
            <a:r>
              <a:rPr lang="en-GB" sz="1600" dirty="0" smtClean="0"/>
              <a:t>ome wire </a:t>
            </a:r>
            <a:r>
              <a:rPr lang="en-GB" sz="1600" dirty="0" err="1" smtClean="0"/>
              <a:t>mods</a:t>
            </a:r>
            <a:r>
              <a:rPr lang="en-GB" sz="1600" dirty="0" smtClean="0"/>
              <a:t> on </a:t>
            </a:r>
            <a:r>
              <a:rPr lang="en-GB" sz="1600" dirty="0" err="1" smtClean="0"/>
              <a:t>configurator</a:t>
            </a:r>
            <a:r>
              <a:rPr lang="en-GB" sz="1600" dirty="0" smtClean="0"/>
              <a:t> daughter card)</a:t>
            </a:r>
            <a:endParaRPr lang="en-GB" sz="1600" dirty="0" smtClean="0"/>
          </a:p>
          <a:p>
            <a:r>
              <a:rPr lang="en-GB" sz="1600" dirty="0" err="1" smtClean="0"/>
              <a:t>Uli</a:t>
            </a:r>
            <a:r>
              <a:rPr lang="en-GB" sz="1600" dirty="0" smtClean="0"/>
              <a:t>:</a:t>
            </a:r>
            <a:endParaRPr lang="en-GB" sz="1600" dirty="0" smtClean="0"/>
          </a:p>
          <a:p>
            <a:pPr lvl="1"/>
            <a:r>
              <a:rPr lang="en-GB" sz="1600" dirty="0" smtClean="0"/>
              <a:t>Tested and fixed VME access to the BLT FPGA (firmware, VHDL, temporary access requiring manual configuration download into FPGA) </a:t>
            </a:r>
          </a:p>
          <a:p>
            <a:pPr lvl="1"/>
            <a:r>
              <a:rPr lang="en-GB" sz="1600" smtClean="0"/>
              <a:t>Create top </a:t>
            </a:r>
            <a:r>
              <a:rPr lang="en-GB" sz="1600" dirty="0" smtClean="0"/>
              <a:t>level description for import of BERT firmware</a:t>
            </a:r>
          </a:p>
          <a:p>
            <a:pPr lvl="1"/>
            <a:r>
              <a:rPr lang="en-GB" sz="1600" dirty="0" smtClean="0"/>
              <a:t>Preliminary versions of jet and sum test pattern generators (40Mb/s counters)</a:t>
            </a:r>
          </a:p>
          <a:p>
            <a:r>
              <a:rPr lang="en-GB" sz="1600" dirty="0" smtClean="0"/>
              <a:t>To do:</a:t>
            </a:r>
          </a:p>
          <a:p>
            <a:pPr lvl="1"/>
            <a:r>
              <a:rPr lang="en-GB" sz="1600" dirty="0" smtClean="0"/>
              <a:t>Complete test pattern generators (further patterns, further clock rates, parity)</a:t>
            </a:r>
          </a:p>
          <a:p>
            <a:pPr lvl="1"/>
            <a:r>
              <a:rPr lang="en-GB" sz="1600" dirty="0" smtClean="0"/>
              <a:t>Move VME bus interface into CPLD (non-volatile)</a:t>
            </a:r>
          </a:p>
          <a:p>
            <a:pPr lvl="1"/>
            <a:r>
              <a:rPr lang="en-GB" sz="1600" dirty="0" smtClean="0"/>
              <a:t>Get </a:t>
            </a:r>
            <a:r>
              <a:rPr lang="en-GB" sz="1600" dirty="0" err="1" smtClean="0"/>
              <a:t>SystemACE</a:t>
            </a:r>
            <a:r>
              <a:rPr lang="en-GB" sz="1600" dirty="0" smtClean="0"/>
              <a:t> </a:t>
            </a:r>
            <a:r>
              <a:rPr lang="en-GB" sz="1600" dirty="0" err="1" smtClean="0"/>
              <a:t>configurator</a:t>
            </a:r>
            <a:r>
              <a:rPr lang="en-GB" sz="1600" dirty="0" smtClean="0"/>
              <a:t> up and running (flash card)</a:t>
            </a:r>
          </a:p>
          <a:p>
            <a:r>
              <a:rPr lang="en-GB" sz="1600" dirty="0" smtClean="0"/>
              <a:t> external requirements:</a:t>
            </a:r>
          </a:p>
          <a:p>
            <a:pPr lvl="1"/>
            <a:r>
              <a:rPr lang="en-GB" sz="1600" dirty="0" smtClean="0"/>
              <a:t>Integration  of pattern comparison (BERT) into BLT FPGA</a:t>
            </a:r>
          </a:p>
          <a:p>
            <a:pPr lvl="1"/>
            <a:r>
              <a:rPr lang="en-GB" sz="1600" dirty="0" smtClean="0"/>
              <a:t>Software for BLT phase control and error statistics readout</a:t>
            </a:r>
            <a:endParaRPr lang="en-GB" sz="1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ere Prä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167</Words>
  <Application>Microsoft PowerPoint</Application>
  <PresentationFormat>Benutzerdefiniert</PresentationFormat>
  <Paragraphs>19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Leere Präsentation</vt:lpstr>
      <vt:lpstr>BLT -- progress report</vt:lpstr>
    </vt:vector>
  </TitlesOfParts>
  <Company>Uni Mainz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JEP</dc:title>
  <dc:creator>Uli Schaefer</dc:creator>
  <cp:lastModifiedBy>uschaefe</cp:lastModifiedBy>
  <cp:revision>1125</cp:revision>
  <cp:lastPrinted>2000-06-29T11:13:00Z</cp:lastPrinted>
  <dcterms:created xsi:type="dcterms:W3CDTF">1999-09-30T14:46:19Z</dcterms:created>
  <dcterms:modified xsi:type="dcterms:W3CDTF">2009-04-08T06:43:08Z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I:\LHCC1910\HTMLV2</vt:lpwstr>
  </property>
</Properties>
</file>