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76" r:id="rId2"/>
    <p:sldId id="377" r:id="rId3"/>
  </p:sldIdLst>
  <p:sldSz cx="9902825" cy="6858000"/>
  <p:notesSz cx="6797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CC"/>
    <a:srgbClr val="333300"/>
    <a:srgbClr val="0066FF"/>
    <a:srgbClr val="FF6600"/>
    <a:srgbClr val="CC0000"/>
    <a:srgbClr val="6600CC"/>
    <a:srgbClr val="FFFFCC"/>
    <a:srgbClr val="FFFF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893" autoAdjust="0"/>
    <p:restoredTop sz="94625" autoAdjust="0"/>
  </p:normalViewPr>
  <p:slideViewPr>
    <p:cSldViewPr snapToGrid="0" snapToObjects="1">
      <p:cViewPr varScale="1">
        <p:scale>
          <a:sx n="111" d="100"/>
          <a:sy n="111" d="100"/>
        </p:scale>
        <p:origin x="-618" y="-90"/>
      </p:cViewPr>
      <p:guideLst>
        <p:guide orient="horz" pos="2160"/>
        <p:guide pos="3119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6310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t" anchorCtr="0" compatLnSpc="1">
            <a:prstTxWarp prst="textNoShape">
              <a:avLst/>
            </a:prstTxWarp>
          </a:bodyPr>
          <a:lstStyle>
            <a:lvl1pPr defTabSz="919737">
              <a:defRPr sz="1200"/>
            </a:lvl1pPr>
          </a:lstStyle>
          <a:p>
            <a:endParaRPr lang="de-DE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1" y="0"/>
            <a:ext cx="2946135" cy="46310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t" anchorCtr="0" compatLnSpc="1">
            <a:prstTxWarp prst="textNoShape">
              <a:avLst/>
            </a:prstTxWarp>
          </a:bodyPr>
          <a:lstStyle>
            <a:lvl1pPr algn="r" defTabSz="919737">
              <a:defRPr sz="1200"/>
            </a:lvl1pPr>
          </a:lstStyle>
          <a:p>
            <a:endParaRPr lang="de-DE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504"/>
            <a:ext cx="2946135" cy="46469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b" anchorCtr="0" compatLnSpc="1">
            <a:prstTxWarp prst="textNoShape">
              <a:avLst/>
            </a:prstTxWarp>
          </a:bodyPr>
          <a:lstStyle>
            <a:lvl1pPr defTabSz="919737">
              <a:defRPr sz="1200"/>
            </a:lvl1pPr>
          </a:lstStyle>
          <a:p>
            <a:endParaRPr lang="de-DE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1" y="9444504"/>
            <a:ext cx="2946135" cy="46469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b" anchorCtr="0" compatLnSpc="1">
            <a:prstTxWarp prst="textNoShape">
              <a:avLst/>
            </a:prstTxWarp>
          </a:bodyPr>
          <a:lstStyle>
            <a:lvl1pPr algn="r" defTabSz="919737">
              <a:defRPr sz="1200"/>
            </a:lvl1pPr>
          </a:lstStyle>
          <a:p>
            <a:fld id="{3E1FC256-6F8F-4019-9A12-D910762E93FF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>
            <a:lvl1pPr defTabSz="927666">
              <a:defRPr sz="1200"/>
            </a:lvl1pPr>
          </a:lstStyle>
          <a:p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1" y="0"/>
            <a:ext cx="294613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>
            <a:lvl1pPr algn="r" defTabSz="927666">
              <a:defRPr sz="1200"/>
            </a:lvl1pPr>
          </a:lstStyle>
          <a:p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7713"/>
            <a:ext cx="53721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0162" y="4715116"/>
            <a:ext cx="4977351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988"/>
            <a:ext cx="2946135" cy="49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b" anchorCtr="0" compatLnSpc="1">
            <a:prstTxWarp prst="textNoShape">
              <a:avLst/>
            </a:prstTxWarp>
          </a:bodyPr>
          <a:lstStyle>
            <a:lvl1pPr defTabSz="927666">
              <a:defRPr sz="1200"/>
            </a:lvl1pPr>
          </a:lstStyle>
          <a:p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1" y="9434988"/>
            <a:ext cx="2946135" cy="49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b" anchorCtr="0" compatLnSpc="1">
            <a:prstTxWarp prst="textNoShape">
              <a:avLst/>
            </a:prstTxWarp>
          </a:bodyPr>
          <a:lstStyle>
            <a:lvl1pPr algn="r" defTabSz="927666">
              <a:defRPr sz="1200"/>
            </a:lvl1pPr>
          </a:lstStyle>
          <a:p>
            <a:fld id="{78C2433E-4E5F-43A3-AECA-3E928862728D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427913" y="0"/>
            <a:ext cx="2474912" cy="63817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5513" cy="63817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902825" cy="6921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42950" y="981075"/>
            <a:ext cx="4132263" cy="54006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981075"/>
            <a:ext cx="4132262" cy="54006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2950" y="981075"/>
            <a:ext cx="4132263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981075"/>
            <a:ext cx="41322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6599238"/>
            <a:ext cx="9902825" cy="258762"/>
          </a:xfrm>
          <a:prstGeom prst="rect">
            <a:avLst/>
          </a:prstGeom>
          <a:gradFill rotWithShape="1">
            <a:gsLst>
              <a:gs pos="0">
                <a:srgbClr val="FFFF99">
                  <a:alpha val="49001"/>
                </a:srgbClr>
              </a:gs>
              <a:gs pos="100000">
                <a:schemeClr val="bg1">
                  <a:alpha val="80000"/>
                </a:schemeClr>
              </a:gs>
            </a:gsLst>
            <a:lin ang="5400000" scaled="1"/>
          </a:gra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2825" cy="692150"/>
          </a:xfrm>
          <a:prstGeom prst="rect">
            <a:avLst/>
          </a:prstGeom>
          <a:gradFill rotWithShape="1">
            <a:gsLst>
              <a:gs pos="0">
                <a:srgbClr val="FFFFFF">
                  <a:alpha val="78999"/>
                </a:srgbClr>
              </a:gs>
              <a:gs pos="100000">
                <a:srgbClr val="FFFF99">
                  <a:alpha val="50000"/>
                </a:srgbClr>
              </a:gs>
            </a:gsLst>
            <a:lin ang="54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981075"/>
            <a:ext cx="84169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Master-Textformat zu bearbeiten.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85800" y="6599238"/>
            <a:ext cx="3200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000">
                <a:solidFill>
                  <a:srgbClr val="0000FF"/>
                </a:solidFill>
                <a:latin typeface="Verdana" pitchFamily="34" charset="0"/>
              </a:rPr>
              <a:t>Uli Schäfer     </a:t>
            </a:r>
            <a:fld id="{49DD474E-4BE6-4091-9586-D704B0F2DC0D}" type="slidenum">
              <a:rPr lang="en-US" sz="1000">
                <a:solidFill>
                  <a:srgbClr val="0000FF"/>
                </a:solidFill>
                <a:latin typeface="Verdana" pitchFamily="34" charset="0"/>
              </a:rPr>
              <a:pPr>
                <a:spcBef>
                  <a:spcPct val="20000"/>
                </a:spcBef>
              </a:pPr>
              <a:t>‹Nr.›</a:t>
            </a:fld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rgbClr val="3333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0" y="0"/>
            <a:ext cx="9902825" cy="657225"/>
          </a:xfrm>
        </p:spPr>
        <p:txBody>
          <a:bodyPr/>
          <a:lstStyle/>
          <a:p>
            <a:r>
              <a:rPr lang="en-GB" b="1" dirty="0" smtClean="0"/>
              <a:t>SL1calo – preliminary conceptual design</a:t>
            </a:r>
            <a:endParaRPr lang="en-GB" b="1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314325" y="657225"/>
            <a:ext cx="9029699" cy="5724526"/>
          </a:xfrm>
        </p:spPr>
        <p:txBody>
          <a:bodyPr/>
          <a:lstStyle/>
          <a:p>
            <a:r>
              <a:rPr lang="en-GB" sz="1900" dirty="0" smtClean="0"/>
              <a:t>Current L1Calo    </a:t>
            </a:r>
            <a:r>
              <a:rPr lang="en-GB" sz="800" dirty="0" smtClean="0"/>
              <a:t>http://indico.cern.ch/getFile.py/access?contribId=3&amp;resId=1&amp;materialId=slides&amp;confId=49254#page=8</a:t>
            </a:r>
          </a:p>
          <a:p>
            <a:r>
              <a:rPr lang="en-GB" sz="1900" dirty="0" smtClean="0"/>
              <a:t>Phase1 (2014) : keep </a:t>
            </a:r>
            <a:r>
              <a:rPr lang="en-GB" sz="1900" dirty="0" err="1" smtClean="0"/>
              <a:t>PPr</a:t>
            </a:r>
            <a:r>
              <a:rPr lang="en-GB" sz="1900" dirty="0" smtClean="0"/>
              <a:t>, JEP, CP as is</a:t>
            </a:r>
          </a:p>
          <a:p>
            <a:r>
              <a:rPr lang="en-GB" sz="1900" dirty="0" smtClean="0"/>
              <a:t>Increase backplane transmission rate to </a:t>
            </a:r>
            <a:r>
              <a:rPr lang="en-GB" sz="1900" dirty="0" smtClean="0"/>
              <a:t>CMM, per JEM/CPM port:  </a:t>
            </a:r>
            <a:br>
              <a:rPr lang="en-GB" sz="1900" dirty="0" smtClean="0"/>
            </a:br>
            <a:r>
              <a:rPr lang="en-GB" sz="1900" dirty="0" smtClean="0"/>
              <a:t>25 bit * 40 Mb/s  </a:t>
            </a:r>
            <a:r>
              <a:rPr lang="en-GB" sz="1900" dirty="0" smtClean="0">
                <a:sym typeface="Wingdings" pitchFamily="2" charset="2"/>
              </a:rPr>
              <a:t> </a:t>
            </a:r>
            <a:r>
              <a:rPr lang="en-GB" sz="1900" dirty="0" smtClean="0">
                <a:sym typeface="Wingdings" pitchFamily="2" charset="2"/>
              </a:rPr>
              <a:t> up </a:t>
            </a:r>
            <a:r>
              <a:rPr lang="en-GB" sz="1900" dirty="0" smtClean="0">
                <a:sym typeface="Wingdings" pitchFamily="2" charset="2"/>
              </a:rPr>
              <a:t>to 25 </a:t>
            </a:r>
            <a:r>
              <a:rPr lang="en-GB" sz="1900" dirty="0" smtClean="0">
                <a:sym typeface="Wingdings" pitchFamily="2" charset="2"/>
              </a:rPr>
              <a:t>bit * 160 Mb/s = 4 </a:t>
            </a:r>
            <a:r>
              <a:rPr lang="en-GB" sz="1900" dirty="0" err="1" smtClean="0">
                <a:sym typeface="Wingdings" pitchFamily="2" charset="2"/>
              </a:rPr>
              <a:t>Gb</a:t>
            </a:r>
            <a:r>
              <a:rPr lang="en-GB" sz="1900" dirty="0" smtClean="0">
                <a:sym typeface="Wingdings" pitchFamily="2" charset="2"/>
              </a:rPr>
              <a:t>/s</a:t>
            </a:r>
            <a:endParaRPr lang="en-GB" sz="1900" dirty="0" smtClean="0"/>
          </a:p>
          <a:p>
            <a:r>
              <a:rPr lang="en-GB" sz="1900" dirty="0" smtClean="0"/>
              <a:t>Replace CMM by data concentrator</a:t>
            </a:r>
            <a:br>
              <a:rPr lang="en-GB" sz="1900" dirty="0" smtClean="0"/>
            </a:br>
            <a:r>
              <a:rPr lang="en-GB" sz="1900" dirty="0" smtClean="0"/>
              <a:t>electrical@160Mb/s </a:t>
            </a:r>
            <a:r>
              <a:rPr lang="en-GB" sz="1900" dirty="0" smtClean="0">
                <a:sym typeface="Wingdings" pitchFamily="2" charset="2"/>
              </a:rPr>
              <a:t> optical@3Gb/s</a:t>
            </a:r>
            <a:br>
              <a:rPr lang="en-GB" sz="1900" dirty="0" smtClean="0">
                <a:sym typeface="Wingdings" pitchFamily="2" charset="2"/>
              </a:rPr>
            </a:br>
            <a:r>
              <a:rPr lang="en-GB" sz="1900" dirty="0" smtClean="0">
                <a:sym typeface="Wingdings" pitchFamily="2" charset="2"/>
              </a:rPr>
              <a:t>‘official’ concept: low cost FPGAs and discrete </a:t>
            </a:r>
            <a:r>
              <a:rPr lang="en-GB" sz="1900" dirty="0" err="1" smtClean="0">
                <a:sym typeface="Wingdings" pitchFamily="2" charset="2"/>
              </a:rPr>
              <a:t>serialisers</a:t>
            </a:r>
            <a:r>
              <a:rPr lang="en-GB" sz="1900" dirty="0" smtClean="0">
                <a:sym typeface="Wingdings" pitchFamily="2" charset="2"/>
              </a:rPr>
              <a:t> (Stockholm : demonstrator under way)</a:t>
            </a:r>
            <a:endParaRPr lang="en-GB" sz="1900" dirty="0" smtClean="0"/>
          </a:p>
          <a:p>
            <a:r>
              <a:rPr lang="en-GB" sz="1900" dirty="0" smtClean="0">
                <a:sym typeface="Wingdings" pitchFamily="2" charset="2"/>
              </a:rPr>
              <a:t>CMM  </a:t>
            </a:r>
            <a:r>
              <a:rPr lang="en-GB" sz="1900" dirty="0" smtClean="0">
                <a:sym typeface="Wingdings" pitchFamily="2" charset="2"/>
              </a:rPr>
              <a:t>quadrant mergers  global merger  CTP</a:t>
            </a:r>
            <a:endParaRPr lang="en-GB" sz="1900" dirty="0" smtClean="0"/>
          </a:p>
          <a:p>
            <a:r>
              <a:rPr lang="en-GB" sz="1900" dirty="0" smtClean="0"/>
              <a:t>Sam at MSU     </a:t>
            </a:r>
            <a:r>
              <a:rPr lang="en-GB" sz="800" dirty="0" smtClean="0"/>
              <a:t>http://indico.cern.ch/getFile.py/access?contribId=22&amp;resId=1&amp;materialId=slides&amp;confId=49254#page=3           </a:t>
            </a:r>
          </a:p>
          <a:p>
            <a:r>
              <a:rPr lang="en-GB" sz="1900" dirty="0" smtClean="0">
                <a:sym typeface="Wingdings" pitchFamily="2" charset="2"/>
              </a:rPr>
              <a:t>Disadvantage: quadrant processing imposes </a:t>
            </a:r>
            <a:r>
              <a:rPr lang="en-GB" sz="1900" dirty="0" smtClean="0">
                <a:sym typeface="Wingdings" pitchFamily="2" charset="2"/>
              </a:rPr>
              <a:t>limitations </a:t>
            </a:r>
            <a:r>
              <a:rPr lang="en-GB" sz="1900" dirty="0" smtClean="0">
                <a:sym typeface="Wingdings" pitchFamily="2" charset="2"/>
              </a:rPr>
              <a:t>on </a:t>
            </a:r>
            <a:r>
              <a:rPr lang="en-GB" sz="1900" dirty="0" smtClean="0">
                <a:sym typeface="Wingdings" pitchFamily="2" charset="2"/>
              </a:rPr>
              <a:t>algorithms</a:t>
            </a:r>
            <a:endParaRPr lang="en-GB" sz="1900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GB" sz="1900" dirty="0" smtClean="0">
                <a:sym typeface="Wingdings" pitchFamily="2" charset="2"/>
              </a:rPr>
              <a:t>Try to route maximum data volume into single module:</a:t>
            </a:r>
          </a:p>
          <a:p>
            <a:pPr>
              <a:buFont typeface="Wingdings"/>
              <a:buChar char="à"/>
            </a:pPr>
            <a:r>
              <a:rPr lang="en-GB" sz="1900" dirty="0" smtClean="0">
                <a:sym typeface="Wingdings" pitchFamily="2" charset="2"/>
              </a:rPr>
              <a:t>Aim at </a:t>
            </a:r>
            <a:r>
              <a:rPr lang="en-GB" sz="1900" dirty="0" smtClean="0">
                <a:sym typeface="Wingdings" pitchFamily="2" charset="2"/>
              </a:rPr>
              <a:t>~10 </a:t>
            </a:r>
            <a:r>
              <a:rPr lang="en-GB" sz="1900" dirty="0" err="1" smtClean="0">
                <a:sym typeface="Wingdings" pitchFamily="2" charset="2"/>
              </a:rPr>
              <a:t>Gb</a:t>
            </a:r>
            <a:r>
              <a:rPr lang="en-GB" sz="1900" dirty="0" smtClean="0">
                <a:sym typeface="Wingdings" pitchFamily="2" charset="2"/>
              </a:rPr>
              <a:t>/s with FPGA-internal </a:t>
            </a:r>
            <a:r>
              <a:rPr lang="en-GB" sz="1900" dirty="0" err="1" smtClean="0">
                <a:sym typeface="Wingdings" pitchFamily="2" charset="2"/>
              </a:rPr>
              <a:t>SerDes</a:t>
            </a:r>
            <a:r>
              <a:rPr lang="en-GB" sz="1900" dirty="0" smtClean="0">
                <a:sym typeface="Wingdings" pitchFamily="2" charset="2"/>
              </a:rPr>
              <a:t>:</a:t>
            </a:r>
            <a:br>
              <a:rPr lang="en-GB" sz="1900" dirty="0" smtClean="0">
                <a:sym typeface="Wingdings" pitchFamily="2" charset="2"/>
              </a:rPr>
            </a:br>
            <a:r>
              <a:rPr lang="en-GB" sz="1900" dirty="0" smtClean="0">
                <a:sym typeface="Wingdings" pitchFamily="2" charset="2"/>
              </a:rPr>
              <a:t>roadmap: 	3.2Gb/s now (BLT), 6.5 </a:t>
            </a:r>
            <a:r>
              <a:rPr lang="en-GB" sz="1900" dirty="0" err="1" smtClean="0">
                <a:sym typeface="Wingdings" pitchFamily="2" charset="2"/>
              </a:rPr>
              <a:t>Gb</a:t>
            </a:r>
            <a:r>
              <a:rPr lang="en-GB" sz="1900" dirty="0" smtClean="0">
                <a:sym typeface="Wingdings" pitchFamily="2" charset="2"/>
              </a:rPr>
              <a:t>/s this autumn (Virtex-5)</a:t>
            </a:r>
            <a:br>
              <a:rPr lang="en-GB" sz="1900" dirty="0" smtClean="0">
                <a:sym typeface="Wingdings" pitchFamily="2" charset="2"/>
              </a:rPr>
            </a:br>
            <a:r>
              <a:rPr lang="en-GB" sz="1900" dirty="0" smtClean="0">
                <a:sym typeface="Wingdings" pitchFamily="2" charset="2"/>
              </a:rPr>
              <a:t>		6.5Gb/s ~ Feb. 2010, 11.2Gb/s end 2010 (Virtex-6</a:t>
            </a:r>
            <a:r>
              <a:rPr lang="en-GB" sz="1900" dirty="0" smtClean="0">
                <a:sym typeface="Wingdings" pitchFamily="2" charset="2"/>
              </a:rPr>
              <a:t>)</a:t>
            </a:r>
          </a:p>
          <a:p>
            <a:pPr>
              <a:buNone/>
            </a:pPr>
            <a:r>
              <a:rPr lang="en-GB" sz="1900" dirty="0" smtClean="0">
                <a:sym typeface="Wingdings" pitchFamily="2" charset="2"/>
              </a:rPr>
              <a:t>Algorithms not too challenging (?). I/O bound design. Use SNAP12/MPO</a:t>
            </a:r>
          </a:p>
          <a:p>
            <a:pPr>
              <a:buNone/>
            </a:pPr>
            <a:r>
              <a:rPr lang="en-GB" sz="1900" dirty="0" smtClean="0">
                <a:sym typeface="Wingdings" pitchFamily="2" charset="2"/>
              </a:rPr>
              <a:t>(112[CPM</a:t>
            </a:r>
            <a:r>
              <a:rPr lang="en-GB" sz="1900" dirty="0" smtClean="0">
                <a:sym typeface="Wingdings" pitchFamily="2" charset="2"/>
              </a:rPr>
              <a:t>]</a:t>
            </a:r>
            <a:r>
              <a:rPr lang="en-GB" sz="1900" dirty="0" smtClean="0">
                <a:sym typeface="Wingdings" pitchFamily="2" charset="2"/>
              </a:rPr>
              <a:t>+32[JEM])*4Gbps / 120Gb</a:t>
            </a:r>
            <a:r>
              <a:rPr lang="en-GB" sz="1900" dirty="0" smtClean="0">
                <a:sym typeface="Wingdings" pitchFamily="2" charset="2"/>
              </a:rPr>
              <a:t>ps ~ 5 MPO  should fit 1module</a:t>
            </a:r>
            <a:endParaRPr lang="en-GB" sz="1900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en-GB" b="1" dirty="0" smtClean="0">
                <a:solidFill>
                  <a:srgbClr val="00B050"/>
                </a:solidFill>
                <a:sym typeface="Wingdings" pitchFamily="2" charset="2"/>
              </a:rPr>
              <a:t>  Go q</a:t>
            </a:r>
            <a:r>
              <a:rPr lang="en-GB" b="1" dirty="0" smtClean="0">
                <a:solidFill>
                  <a:srgbClr val="00B050"/>
                </a:solidFill>
                <a:sym typeface="Wingdings" pitchFamily="2" charset="2"/>
              </a:rPr>
              <a:t>uad  ! </a:t>
            </a:r>
            <a:r>
              <a:rPr lang="en-GB" b="1" dirty="0" smtClean="0">
                <a:solidFill>
                  <a:srgbClr val="00B050"/>
                </a:solidFill>
                <a:sym typeface="Wingdings" pitchFamily="2" charset="2"/>
              </a:rPr>
              <a:t>(d</a:t>
            </a:r>
            <a:r>
              <a:rPr lang="en-GB" b="1" dirty="0" smtClean="0">
                <a:solidFill>
                  <a:srgbClr val="00B050"/>
                </a:solidFill>
                <a:sym typeface="Wingdings" pitchFamily="2" charset="2"/>
              </a:rPr>
              <a:t>ata rate, not modules)</a:t>
            </a:r>
            <a:endParaRPr lang="en-GB" b="1" dirty="0" smtClean="0">
              <a:solidFill>
                <a:srgbClr val="00B050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... and the JEMs ?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42950" y="692151"/>
            <a:ext cx="8416925" cy="5689600"/>
          </a:xfrm>
        </p:spPr>
        <p:txBody>
          <a:bodyPr/>
          <a:lstStyle/>
          <a:p>
            <a:r>
              <a:rPr lang="en-GB" sz="1900" dirty="0" smtClean="0"/>
              <a:t>Current JEMs </a:t>
            </a:r>
            <a:r>
              <a:rPr lang="en-GB" sz="1900" b="1" dirty="0" smtClean="0"/>
              <a:t>might</a:t>
            </a:r>
            <a:r>
              <a:rPr lang="en-GB" sz="1900" dirty="0" smtClean="0"/>
              <a:t> well serve their purpose throughout SLHC phase1</a:t>
            </a:r>
          </a:p>
          <a:p>
            <a:r>
              <a:rPr lang="en-GB" sz="1900" dirty="0" smtClean="0"/>
              <a:t>...until 2017 ? 2018 ? 2019 ? ...</a:t>
            </a:r>
          </a:p>
          <a:p>
            <a:r>
              <a:rPr lang="en-GB" sz="1900" dirty="0" smtClean="0"/>
              <a:t>20</a:t>
            </a:r>
            <a:r>
              <a:rPr lang="en-GB" sz="1900" baseline="30000" dirty="0" smtClean="0"/>
              <a:t>th</a:t>
            </a:r>
            <a:r>
              <a:rPr lang="en-GB" sz="1900" dirty="0" smtClean="0"/>
              <a:t> century technology. Will it survive ?</a:t>
            </a:r>
          </a:p>
          <a:p>
            <a:pPr>
              <a:buFont typeface="Wingdings"/>
              <a:buChar char="à"/>
            </a:pPr>
            <a:r>
              <a:rPr lang="en-GB" sz="1900" dirty="0" smtClean="0">
                <a:sym typeface="Wingdings" pitchFamily="2" charset="2"/>
              </a:rPr>
              <a:t>Be prepared for replacement for phase1</a:t>
            </a:r>
          </a:p>
          <a:p>
            <a:pPr>
              <a:buNone/>
            </a:pPr>
            <a:r>
              <a:rPr lang="en-GB" sz="1900" dirty="0" smtClean="0">
                <a:sym typeface="Wingdings" pitchFamily="2" charset="2"/>
              </a:rPr>
              <a:t>(HD: to have replacement PP-daughters ready for phase 1)</a:t>
            </a:r>
          </a:p>
          <a:p>
            <a:pPr>
              <a:buNone/>
            </a:pPr>
            <a:endParaRPr lang="en-GB" sz="1900" dirty="0" smtClean="0">
              <a:sym typeface="Wingdings" pitchFamily="2" charset="2"/>
            </a:endParaRPr>
          </a:p>
          <a:p>
            <a:pPr>
              <a:buNone/>
            </a:pPr>
            <a:r>
              <a:rPr lang="en-GB" sz="1900" dirty="0" smtClean="0">
                <a:sym typeface="Wingdings" pitchFamily="2" charset="2"/>
              </a:rPr>
              <a:t>Several JEM options. My favourite:</a:t>
            </a:r>
          </a:p>
          <a:p>
            <a:r>
              <a:rPr lang="en-GB" sz="1900" dirty="0" smtClean="0">
                <a:sym typeface="Wingdings" pitchFamily="2" charset="2"/>
              </a:rPr>
              <a:t>Go optical at the back of the </a:t>
            </a:r>
            <a:r>
              <a:rPr lang="en-GB" sz="1900" dirty="0" err="1" smtClean="0">
                <a:sym typeface="Wingdings" pitchFamily="2" charset="2"/>
              </a:rPr>
              <a:t>PPr</a:t>
            </a:r>
            <a:r>
              <a:rPr lang="en-GB" sz="1900" dirty="0" smtClean="0">
                <a:sym typeface="Wingdings" pitchFamily="2" charset="2"/>
              </a:rPr>
              <a:t> </a:t>
            </a:r>
            <a:endParaRPr lang="en-GB" sz="1900" dirty="0" smtClean="0">
              <a:sym typeface="Wingdings" pitchFamily="2" charset="2"/>
            </a:endParaRPr>
          </a:p>
          <a:p>
            <a:r>
              <a:rPr lang="en-GB" sz="1900" dirty="0" smtClean="0">
                <a:sym typeface="Wingdings" pitchFamily="2" charset="2"/>
              </a:rPr>
              <a:t>Per PPM: 5.76 </a:t>
            </a:r>
            <a:r>
              <a:rPr lang="en-GB" sz="1900" dirty="0" err="1" smtClean="0">
                <a:sym typeface="Wingdings" pitchFamily="2" charset="2"/>
              </a:rPr>
              <a:t>Gb</a:t>
            </a:r>
            <a:r>
              <a:rPr lang="en-GB" sz="1900" dirty="0" smtClean="0">
                <a:sym typeface="Wingdings" pitchFamily="2" charset="2"/>
              </a:rPr>
              <a:t>/s JEM data, 11.52 </a:t>
            </a:r>
            <a:r>
              <a:rPr lang="en-GB" sz="1900" dirty="0" err="1" smtClean="0">
                <a:sym typeface="Wingdings" pitchFamily="2" charset="2"/>
              </a:rPr>
              <a:t>Gb</a:t>
            </a:r>
            <a:r>
              <a:rPr lang="en-GB" sz="1900" dirty="0" smtClean="0">
                <a:sym typeface="Wingdings" pitchFamily="2" charset="2"/>
              </a:rPr>
              <a:t>/s CPM data (payload)</a:t>
            </a:r>
          </a:p>
          <a:p>
            <a:r>
              <a:rPr lang="en-GB" sz="1900" dirty="0" smtClean="0">
                <a:sym typeface="Wingdings" pitchFamily="2" charset="2"/>
              </a:rPr>
              <a:t>1 fibre ~10 </a:t>
            </a:r>
            <a:r>
              <a:rPr lang="en-GB" sz="1900" dirty="0" err="1" smtClean="0">
                <a:sym typeface="Wingdings" pitchFamily="2" charset="2"/>
              </a:rPr>
              <a:t>Gb</a:t>
            </a:r>
            <a:r>
              <a:rPr lang="en-GB" sz="1900" dirty="0" smtClean="0">
                <a:sym typeface="Wingdings" pitchFamily="2" charset="2"/>
              </a:rPr>
              <a:t>/s </a:t>
            </a:r>
          </a:p>
          <a:p>
            <a:r>
              <a:rPr lang="en-GB" sz="1900" dirty="0" smtClean="0">
                <a:sym typeface="Wingdings" pitchFamily="2" charset="2"/>
              </a:rPr>
              <a:t> ~80 fibres total to JEP ~ 7*MPO / SNAP12 </a:t>
            </a:r>
          </a:p>
          <a:p>
            <a:r>
              <a:rPr lang="en-GB" sz="1900" dirty="0" smtClean="0">
                <a:sym typeface="Wingdings" pitchFamily="2" charset="2"/>
              </a:rPr>
              <a:t>Could fit two FPGAs on single PCB</a:t>
            </a:r>
          </a:p>
          <a:p>
            <a:pPr>
              <a:buNone/>
            </a:pPr>
            <a:r>
              <a:rPr lang="en-GB" sz="1900" dirty="0" smtClean="0">
                <a:sym typeface="Wingdings" pitchFamily="2" charset="2"/>
              </a:rPr>
              <a:t>However: the system won’t be I/O bound but logic bound (sliding window algorithm)</a:t>
            </a:r>
          </a:p>
          <a:p>
            <a:pPr>
              <a:buFont typeface="Wingdings"/>
              <a:buChar char="à"/>
            </a:pPr>
            <a:r>
              <a:rPr lang="en-GB" sz="1900" dirty="0" smtClean="0">
                <a:sym typeface="Wingdings" pitchFamily="2" charset="2"/>
              </a:rPr>
              <a:t>S</a:t>
            </a:r>
            <a:r>
              <a:rPr lang="en-GB" sz="1900" dirty="0" smtClean="0">
                <a:sym typeface="Wingdings" pitchFamily="2" charset="2"/>
              </a:rPr>
              <a:t>mall </a:t>
            </a:r>
            <a:r>
              <a:rPr lang="en-GB" sz="1900" dirty="0" smtClean="0">
                <a:sym typeface="Wingdings" pitchFamily="2" charset="2"/>
              </a:rPr>
              <a:t>number of modules in single crate. </a:t>
            </a:r>
            <a:r>
              <a:rPr lang="en-GB" sz="1900" dirty="0" smtClean="0">
                <a:sym typeface="Wingdings" pitchFamily="2" charset="2"/>
              </a:rPr>
              <a:t>Partitioning</a:t>
            </a:r>
            <a:r>
              <a:rPr lang="en-GB" sz="1900" dirty="0" smtClean="0">
                <a:sym typeface="Wingdings" pitchFamily="2" charset="2"/>
              </a:rPr>
              <a:t> </a:t>
            </a:r>
            <a:r>
              <a:rPr lang="en-GB" sz="1900" dirty="0" smtClean="0">
                <a:sym typeface="Wingdings" pitchFamily="2" charset="2"/>
              </a:rPr>
              <a:t>? </a:t>
            </a:r>
          </a:p>
          <a:p>
            <a:pPr>
              <a:buFont typeface="Wingdings"/>
              <a:buChar char="à"/>
            </a:pPr>
            <a:r>
              <a:rPr lang="en-GB" sz="1900" dirty="0" smtClean="0">
                <a:sym typeface="Wingdings" pitchFamily="2" charset="2"/>
              </a:rPr>
              <a:t>Improvements on algorithms ? </a:t>
            </a:r>
            <a:endParaRPr lang="en-GB" sz="1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ere Prä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167</Words>
  <Application>Microsoft PowerPoint</Application>
  <PresentationFormat>Benutzerdefiniert</PresentationFormat>
  <Paragraphs>29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Leere Präsentation</vt:lpstr>
      <vt:lpstr>SL1calo – preliminary conceptual design</vt:lpstr>
      <vt:lpstr>... and the JEMs ?</vt:lpstr>
    </vt:vector>
  </TitlesOfParts>
  <Company>Uni Mainz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JEP</dc:title>
  <dc:creator>Uli Schaefer</dc:creator>
  <cp:lastModifiedBy>uschaefe</cp:lastModifiedBy>
  <cp:revision>1400</cp:revision>
  <cp:lastPrinted>2000-06-29T11:13:00Z</cp:lastPrinted>
  <dcterms:created xsi:type="dcterms:W3CDTF">1999-09-30T14:46:19Z</dcterms:created>
  <dcterms:modified xsi:type="dcterms:W3CDTF">2009-05-06T06:47:30Z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I:\LHCC1910\HTMLV2</vt:lpwstr>
  </property>
</Properties>
</file>