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76" r:id="rId2"/>
    <p:sldId id="377" r:id="rId3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  <a:srgbClr val="333300"/>
    <a:srgbClr val="0066FF"/>
    <a:srgbClr val="FF6600"/>
    <a:srgbClr val="CC0000"/>
    <a:srgbClr val="6600CC"/>
    <a:srgbClr val="FFFFCC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893" autoAdjust="0"/>
    <p:restoredTop sz="94625" autoAdjust="0"/>
  </p:normalViewPr>
  <p:slideViewPr>
    <p:cSldViewPr snapToGrid="0" snapToObjects="1">
      <p:cViewPr varScale="1">
        <p:scale>
          <a:sx n="111" d="100"/>
          <a:sy n="111" d="100"/>
        </p:scale>
        <p:origin x="-618" y="-9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SL1calo – preliminary conceptual design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r>
              <a:rPr lang="en-GB" sz="1900" dirty="0" smtClean="0"/>
              <a:t>Current L1Calo    </a:t>
            </a:r>
            <a:r>
              <a:rPr lang="en-GB" sz="800" dirty="0" smtClean="0"/>
              <a:t>http://indico.cern.ch/getFile.py/access?contribId=3&amp;resId=1&amp;materialId=slides&amp;confId=49254#page=8</a:t>
            </a:r>
          </a:p>
          <a:p>
            <a:r>
              <a:rPr lang="en-GB" sz="1900" dirty="0" smtClean="0"/>
              <a:t>Phase1 (2014) : keep </a:t>
            </a:r>
            <a:r>
              <a:rPr lang="en-GB" sz="1900" dirty="0" err="1" smtClean="0"/>
              <a:t>PPr</a:t>
            </a:r>
            <a:r>
              <a:rPr lang="en-GB" sz="1900" dirty="0" smtClean="0"/>
              <a:t>, JEP, CP as is</a:t>
            </a:r>
          </a:p>
          <a:p>
            <a:r>
              <a:rPr lang="en-GB" sz="1900" dirty="0" smtClean="0"/>
              <a:t>Increase backplane transmission rate to </a:t>
            </a:r>
            <a:r>
              <a:rPr lang="en-GB" sz="1900" dirty="0" smtClean="0"/>
              <a:t>CMM, per JEM/CPM port:  </a:t>
            </a:r>
            <a:br>
              <a:rPr lang="en-GB" sz="1900" dirty="0" smtClean="0"/>
            </a:br>
            <a:r>
              <a:rPr lang="en-GB" sz="1900" dirty="0" smtClean="0"/>
              <a:t>25 bit * 40 Mb/s  </a:t>
            </a:r>
            <a:r>
              <a:rPr lang="en-GB" sz="1900" dirty="0" smtClean="0">
                <a:sym typeface="Wingdings" pitchFamily="2" charset="2"/>
              </a:rPr>
              <a:t> </a:t>
            </a:r>
            <a:r>
              <a:rPr lang="en-GB" sz="1900" dirty="0" smtClean="0">
                <a:sym typeface="Wingdings" pitchFamily="2" charset="2"/>
              </a:rPr>
              <a:t> up </a:t>
            </a:r>
            <a:r>
              <a:rPr lang="en-GB" sz="1900" dirty="0" smtClean="0">
                <a:sym typeface="Wingdings" pitchFamily="2" charset="2"/>
              </a:rPr>
              <a:t>to 25 </a:t>
            </a:r>
            <a:r>
              <a:rPr lang="en-GB" sz="1900" dirty="0" smtClean="0">
                <a:sym typeface="Wingdings" pitchFamily="2" charset="2"/>
              </a:rPr>
              <a:t>bit * 160 Mb/s = 4 </a:t>
            </a:r>
            <a:r>
              <a:rPr lang="en-GB" sz="1900" dirty="0" err="1" smtClean="0">
                <a:sym typeface="Wingdings" pitchFamily="2" charset="2"/>
              </a:rPr>
              <a:t>Gb</a:t>
            </a:r>
            <a:r>
              <a:rPr lang="en-GB" sz="1900" dirty="0" smtClean="0">
                <a:sym typeface="Wingdings" pitchFamily="2" charset="2"/>
              </a:rPr>
              <a:t>/s</a:t>
            </a:r>
            <a:endParaRPr lang="en-GB" sz="1900" dirty="0" smtClean="0"/>
          </a:p>
          <a:p>
            <a:r>
              <a:rPr lang="en-GB" sz="1900" dirty="0" smtClean="0"/>
              <a:t>Replace CMM by data concentrator</a:t>
            </a:r>
            <a:br>
              <a:rPr lang="en-GB" sz="1900" dirty="0" smtClean="0"/>
            </a:br>
            <a:r>
              <a:rPr lang="en-GB" sz="1900" dirty="0" smtClean="0"/>
              <a:t>electrical@160Mb/s </a:t>
            </a:r>
            <a:r>
              <a:rPr lang="en-GB" sz="1900" dirty="0" smtClean="0">
                <a:sym typeface="Wingdings" pitchFamily="2" charset="2"/>
              </a:rPr>
              <a:t> optical@3Gb/s</a:t>
            </a:r>
            <a:br>
              <a:rPr lang="en-GB" sz="1900" dirty="0" smtClean="0">
                <a:sym typeface="Wingdings" pitchFamily="2" charset="2"/>
              </a:rPr>
            </a:br>
            <a:r>
              <a:rPr lang="en-GB" sz="1900" dirty="0" smtClean="0">
                <a:sym typeface="Wingdings" pitchFamily="2" charset="2"/>
              </a:rPr>
              <a:t>‘official’ concept: low cost FPGAs and discrete </a:t>
            </a:r>
            <a:r>
              <a:rPr lang="en-GB" sz="1900" dirty="0" err="1" smtClean="0">
                <a:sym typeface="Wingdings" pitchFamily="2" charset="2"/>
              </a:rPr>
              <a:t>serialisers</a:t>
            </a:r>
            <a:r>
              <a:rPr lang="en-GB" sz="1900" dirty="0" smtClean="0">
                <a:sym typeface="Wingdings" pitchFamily="2" charset="2"/>
              </a:rPr>
              <a:t> (Stockholm : demonstrator under way)</a:t>
            </a:r>
            <a:endParaRPr lang="en-GB" sz="1900" dirty="0" smtClean="0"/>
          </a:p>
          <a:p>
            <a:r>
              <a:rPr lang="en-GB" sz="1900" dirty="0" smtClean="0">
                <a:sym typeface="Wingdings" pitchFamily="2" charset="2"/>
              </a:rPr>
              <a:t>CMM  </a:t>
            </a:r>
            <a:r>
              <a:rPr lang="en-GB" sz="1900" dirty="0" smtClean="0">
                <a:sym typeface="Wingdings" pitchFamily="2" charset="2"/>
              </a:rPr>
              <a:t>quadrant mergers  global merger  CTP</a:t>
            </a:r>
            <a:endParaRPr lang="en-GB" sz="1900" dirty="0" smtClean="0"/>
          </a:p>
          <a:p>
            <a:r>
              <a:rPr lang="en-GB" sz="1900" dirty="0" smtClean="0"/>
              <a:t>Sam at MSU     </a:t>
            </a:r>
            <a:r>
              <a:rPr lang="en-GB" sz="800" dirty="0" smtClean="0"/>
              <a:t>http://indico.cern.ch/getFile.py/access?contribId=22&amp;resId=1&amp;materialId=slides&amp;confId=49254#page=3           </a:t>
            </a:r>
          </a:p>
          <a:p>
            <a:r>
              <a:rPr lang="en-GB" sz="1900" dirty="0" smtClean="0">
                <a:sym typeface="Wingdings" pitchFamily="2" charset="2"/>
              </a:rPr>
              <a:t>Disadvantage: quadrant processing imposes </a:t>
            </a:r>
            <a:r>
              <a:rPr lang="en-GB" sz="1900" dirty="0" smtClean="0">
                <a:sym typeface="Wingdings" pitchFamily="2" charset="2"/>
              </a:rPr>
              <a:t>limitations </a:t>
            </a:r>
            <a:r>
              <a:rPr lang="en-GB" sz="1900" dirty="0" smtClean="0">
                <a:sym typeface="Wingdings" pitchFamily="2" charset="2"/>
              </a:rPr>
              <a:t>on </a:t>
            </a:r>
            <a:r>
              <a:rPr lang="en-GB" sz="1900" dirty="0" smtClean="0">
                <a:sym typeface="Wingdings" pitchFamily="2" charset="2"/>
              </a:rPr>
              <a:t>algorithms</a:t>
            </a:r>
            <a:endParaRPr lang="en-GB" sz="19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GB" sz="1900" dirty="0" smtClean="0">
                <a:sym typeface="Wingdings" pitchFamily="2" charset="2"/>
              </a:rPr>
              <a:t>Try to route maximum data volume into single module:</a:t>
            </a:r>
          </a:p>
          <a:p>
            <a:pPr>
              <a:buFont typeface="Wingdings"/>
              <a:buChar char="à"/>
            </a:pPr>
            <a:r>
              <a:rPr lang="en-GB" sz="1900" dirty="0" smtClean="0">
                <a:sym typeface="Wingdings" pitchFamily="2" charset="2"/>
              </a:rPr>
              <a:t>Aim at </a:t>
            </a:r>
            <a:r>
              <a:rPr lang="en-GB" sz="1900" dirty="0" smtClean="0">
                <a:sym typeface="Wingdings" pitchFamily="2" charset="2"/>
              </a:rPr>
              <a:t>~10 </a:t>
            </a:r>
            <a:r>
              <a:rPr lang="en-GB" sz="1900" dirty="0" err="1" smtClean="0">
                <a:sym typeface="Wingdings" pitchFamily="2" charset="2"/>
              </a:rPr>
              <a:t>Gb</a:t>
            </a:r>
            <a:r>
              <a:rPr lang="en-GB" sz="1900" dirty="0" smtClean="0">
                <a:sym typeface="Wingdings" pitchFamily="2" charset="2"/>
              </a:rPr>
              <a:t>/s with FPGA-internal </a:t>
            </a:r>
            <a:r>
              <a:rPr lang="en-GB" sz="1900" dirty="0" err="1" smtClean="0">
                <a:sym typeface="Wingdings" pitchFamily="2" charset="2"/>
              </a:rPr>
              <a:t>SerDes</a:t>
            </a:r>
            <a:r>
              <a:rPr lang="en-GB" sz="1900" dirty="0" smtClean="0">
                <a:sym typeface="Wingdings" pitchFamily="2" charset="2"/>
              </a:rPr>
              <a:t>:</a:t>
            </a:r>
            <a:br>
              <a:rPr lang="en-GB" sz="1900" dirty="0" smtClean="0">
                <a:sym typeface="Wingdings" pitchFamily="2" charset="2"/>
              </a:rPr>
            </a:br>
            <a:r>
              <a:rPr lang="en-GB" sz="1900" dirty="0" smtClean="0">
                <a:sym typeface="Wingdings" pitchFamily="2" charset="2"/>
              </a:rPr>
              <a:t>roadmap: 	3.2Gb/s now (BLT), 6.5 </a:t>
            </a:r>
            <a:r>
              <a:rPr lang="en-GB" sz="1900" dirty="0" err="1" smtClean="0">
                <a:sym typeface="Wingdings" pitchFamily="2" charset="2"/>
              </a:rPr>
              <a:t>Gb</a:t>
            </a:r>
            <a:r>
              <a:rPr lang="en-GB" sz="1900" dirty="0" smtClean="0">
                <a:sym typeface="Wingdings" pitchFamily="2" charset="2"/>
              </a:rPr>
              <a:t>/s this autumn (Virtex-5)</a:t>
            </a:r>
            <a:br>
              <a:rPr lang="en-GB" sz="1900" dirty="0" smtClean="0">
                <a:sym typeface="Wingdings" pitchFamily="2" charset="2"/>
              </a:rPr>
            </a:br>
            <a:r>
              <a:rPr lang="en-GB" sz="1900" dirty="0" smtClean="0">
                <a:sym typeface="Wingdings" pitchFamily="2" charset="2"/>
              </a:rPr>
              <a:t>		6.5Gb/s ~ Feb. 2010, 11.2Gb/s end 2010 (Virtex-6</a:t>
            </a:r>
            <a:r>
              <a:rPr lang="en-GB" sz="1900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r>
              <a:rPr lang="en-GB" sz="1900" dirty="0" smtClean="0">
                <a:sym typeface="Wingdings" pitchFamily="2" charset="2"/>
              </a:rPr>
              <a:t>Algorithms not too challenging (?). I/O bound design. Use SNAP12/MPO</a:t>
            </a:r>
          </a:p>
          <a:p>
            <a:pPr>
              <a:buNone/>
            </a:pPr>
            <a:r>
              <a:rPr lang="en-GB" sz="1900" dirty="0" smtClean="0">
                <a:sym typeface="Wingdings" pitchFamily="2" charset="2"/>
              </a:rPr>
              <a:t>(112[CPM</a:t>
            </a:r>
            <a:r>
              <a:rPr lang="en-GB" sz="1900" dirty="0" smtClean="0">
                <a:sym typeface="Wingdings" pitchFamily="2" charset="2"/>
              </a:rPr>
              <a:t>]</a:t>
            </a:r>
            <a:r>
              <a:rPr lang="en-GB" sz="1900" dirty="0" smtClean="0">
                <a:sym typeface="Wingdings" pitchFamily="2" charset="2"/>
              </a:rPr>
              <a:t>+32[JEM])*4Gbps / 120Gb</a:t>
            </a:r>
            <a:r>
              <a:rPr lang="en-GB" sz="1900" dirty="0" smtClean="0">
                <a:sym typeface="Wingdings" pitchFamily="2" charset="2"/>
              </a:rPr>
              <a:t>ps ~ 5 MPO  should fit 1module</a:t>
            </a:r>
            <a:endParaRPr lang="en-GB" sz="19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GB" b="1" dirty="0" smtClean="0">
                <a:solidFill>
                  <a:srgbClr val="00B050"/>
                </a:solidFill>
                <a:sym typeface="Wingdings" pitchFamily="2" charset="2"/>
              </a:rPr>
              <a:t>  Go q</a:t>
            </a:r>
            <a:r>
              <a:rPr lang="en-GB" b="1" dirty="0" smtClean="0">
                <a:solidFill>
                  <a:srgbClr val="00B050"/>
                </a:solidFill>
                <a:sym typeface="Wingdings" pitchFamily="2" charset="2"/>
              </a:rPr>
              <a:t>uad  ! </a:t>
            </a:r>
            <a:r>
              <a:rPr lang="en-GB" b="1" dirty="0" smtClean="0">
                <a:solidFill>
                  <a:srgbClr val="00B050"/>
                </a:solidFill>
                <a:sym typeface="Wingdings" pitchFamily="2" charset="2"/>
              </a:rPr>
              <a:t>(d</a:t>
            </a:r>
            <a:r>
              <a:rPr lang="en-GB" b="1" dirty="0" smtClean="0">
                <a:solidFill>
                  <a:srgbClr val="00B050"/>
                </a:solidFill>
                <a:sym typeface="Wingdings" pitchFamily="2" charset="2"/>
              </a:rPr>
              <a:t>ata rate, not modules)</a:t>
            </a:r>
            <a:endParaRPr lang="en-GB" b="1" dirty="0" smtClean="0">
              <a:solidFill>
                <a:srgbClr val="00B05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 and the JEMs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692151"/>
            <a:ext cx="8416925" cy="5689600"/>
          </a:xfrm>
        </p:spPr>
        <p:txBody>
          <a:bodyPr/>
          <a:lstStyle/>
          <a:p>
            <a:r>
              <a:rPr lang="en-GB" sz="1900" dirty="0" smtClean="0"/>
              <a:t>Current JEMs </a:t>
            </a:r>
            <a:r>
              <a:rPr lang="en-GB" sz="1900" b="1" dirty="0" smtClean="0"/>
              <a:t>might</a:t>
            </a:r>
            <a:r>
              <a:rPr lang="en-GB" sz="1900" dirty="0" smtClean="0"/>
              <a:t> well serve their purpose throughout SLHC phase1</a:t>
            </a:r>
          </a:p>
          <a:p>
            <a:r>
              <a:rPr lang="en-GB" sz="1900" dirty="0" smtClean="0"/>
              <a:t>...until 2017 ? 2018 ? 2019 ? ...</a:t>
            </a:r>
          </a:p>
          <a:p>
            <a:r>
              <a:rPr lang="en-GB" sz="1900" dirty="0" smtClean="0"/>
              <a:t>20</a:t>
            </a:r>
            <a:r>
              <a:rPr lang="en-GB" sz="1900" baseline="30000" dirty="0" smtClean="0"/>
              <a:t>th</a:t>
            </a:r>
            <a:r>
              <a:rPr lang="en-GB" sz="1900" dirty="0" smtClean="0"/>
              <a:t> century technology. Will it survive ?</a:t>
            </a:r>
          </a:p>
          <a:p>
            <a:pPr>
              <a:buFont typeface="Wingdings"/>
              <a:buChar char="à"/>
            </a:pPr>
            <a:r>
              <a:rPr lang="en-GB" sz="1900" dirty="0" smtClean="0">
                <a:sym typeface="Wingdings" pitchFamily="2" charset="2"/>
              </a:rPr>
              <a:t>Be prepared for replacement for phase1</a:t>
            </a:r>
          </a:p>
          <a:p>
            <a:pPr>
              <a:buNone/>
            </a:pPr>
            <a:r>
              <a:rPr lang="en-GB" sz="1900" dirty="0" smtClean="0">
                <a:sym typeface="Wingdings" pitchFamily="2" charset="2"/>
              </a:rPr>
              <a:t>(HD: to have replacement PP-daughters ready for phase 1)</a:t>
            </a:r>
          </a:p>
          <a:p>
            <a:pPr>
              <a:buNone/>
            </a:pPr>
            <a:endParaRPr lang="en-GB" sz="1900" dirty="0" smtClean="0">
              <a:sym typeface="Wingdings" pitchFamily="2" charset="2"/>
            </a:endParaRPr>
          </a:p>
          <a:p>
            <a:pPr>
              <a:buNone/>
            </a:pPr>
            <a:r>
              <a:rPr lang="en-GB" sz="1900" dirty="0" smtClean="0">
                <a:sym typeface="Wingdings" pitchFamily="2" charset="2"/>
              </a:rPr>
              <a:t>Several JEM options. My favourite:</a:t>
            </a:r>
          </a:p>
          <a:p>
            <a:r>
              <a:rPr lang="en-GB" sz="1900" dirty="0" smtClean="0">
                <a:sym typeface="Wingdings" pitchFamily="2" charset="2"/>
              </a:rPr>
              <a:t>Go optical at the back of the </a:t>
            </a:r>
            <a:r>
              <a:rPr lang="en-GB" sz="1900" dirty="0" err="1" smtClean="0">
                <a:sym typeface="Wingdings" pitchFamily="2" charset="2"/>
              </a:rPr>
              <a:t>PPr</a:t>
            </a:r>
            <a:r>
              <a:rPr lang="en-GB" sz="1900" dirty="0" smtClean="0">
                <a:sym typeface="Wingdings" pitchFamily="2" charset="2"/>
              </a:rPr>
              <a:t> </a:t>
            </a:r>
            <a:endParaRPr lang="en-GB" sz="1900" dirty="0" smtClean="0">
              <a:sym typeface="Wingdings" pitchFamily="2" charset="2"/>
            </a:endParaRPr>
          </a:p>
          <a:p>
            <a:r>
              <a:rPr lang="en-GB" sz="1900" dirty="0" smtClean="0">
                <a:sym typeface="Wingdings" pitchFamily="2" charset="2"/>
              </a:rPr>
              <a:t>Per PPM: 5.76 </a:t>
            </a:r>
            <a:r>
              <a:rPr lang="en-GB" sz="1900" dirty="0" err="1" smtClean="0">
                <a:sym typeface="Wingdings" pitchFamily="2" charset="2"/>
              </a:rPr>
              <a:t>Gb</a:t>
            </a:r>
            <a:r>
              <a:rPr lang="en-GB" sz="1900" dirty="0" smtClean="0">
                <a:sym typeface="Wingdings" pitchFamily="2" charset="2"/>
              </a:rPr>
              <a:t>/s JEM data, 11.52 </a:t>
            </a:r>
            <a:r>
              <a:rPr lang="en-GB" sz="1900" dirty="0" err="1" smtClean="0">
                <a:sym typeface="Wingdings" pitchFamily="2" charset="2"/>
              </a:rPr>
              <a:t>Gb</a:t>
            </a:r>
            <a:r>
              <a:rPr lang="en-GB" sz="1900" dirty="0" smtClean="0">
                <a:sym typeface="Wingdings" pitchFamily="2" charset="2"/>
              </a:rPr>
              <a:t>/s CPM data (payload)</a:t>
            </a:r>
          </a:p>
          <a:p>
            <a:r>
              <a:rPr lang="en-GB" sz="1900" dirty="0" smtClean="0">
                <a:sym typeface="Wingdings" pitchFamily="2" charset="2"/>
              </a:rPr>
              <a:t>1 fibre ~10 </a:t>
            </a:r>
            <a:r>
              <a:rPr lang="en-GB" sz="1900" dirty="0" err="1" smtClean="0">
                <a:sym typeface="Wingdings" pitchFamily="2" charset="2"/>
              </a:rPr>
              <a:t>Gb</a:t>
            </a:r>
            <a:r>
              <a:rPr lang="en-GB" sz="1900" dirty="0" smtClean="0">
                <a:sym typeface="Wingdings" pitchFamily="2" charset="2"/>
              </a:rPr>
              <a:t>/s </a:t>
            </a:r>
          </a:p>
          <a:p>
            <a:r>
              <a:rPr lang="en-GB" sz="1900" dirty="0" smtClean="0">
                <a:sym typeface="Wingdings" pitchFamily="2" charset="2"/>
              </a:rPr>
              <a:t> ~80 fibres total to JEP ~ 7*MPO / SNAP12 </a:t>
            </a:r>
          </a:p>
          <a:p>
            <a:r>
              <a:rPr lang="en-GB" sz="1900" dirty="0" smtClean="0">
                <a:sym typeface="Wingdings" pitchFamily="2" charset="2"/>
              </a:rPr>
              <a:t>Could fit two FPGAs on single PCB</a:t>
            </a:r>
          </a:p>
          <a:p>
            <a:pPr>
              <a:buNone/>
            </a:pPr>
            <a:r>
              <a:rPr lang="en-GB" sz="1900" dirty="0" smtClean="0">
                <a:sym typeface="Wingdings" pitchFamily="2" charset="2"/>
              </a:rPr>
              <a:t>However: the system won’t be I/O bound but logic bound (sliding window algorithm)</a:t>
            </a:r>
          </a:p>
          <a:p>
            <a:pPr>
              <a:buFont typeface="Wingdings"/>
              <a:buChar char="à"/>
            </a:pPr>
            <a:r>
              <a:rPr lang="en-GB" sz="1900" dirty="0" smtClean="0">
                <a:sym typeface="Wingdings" pitchFamily="2" charset="2"/>
              </a:rPr>
              <a:t>S</a:t>
            </a:r>
            <a:r>
              <a:rPr lang="en-GB" sz="1900" dirty="0" smtClean="0">
                <a:sym typeface="Wingdings" pitchFamily="2" charset="2"/>
              </a:rPr>
              <a:t>mall </a:t>
            </a:r>
            <a:r>
              <a:rPr lang="en-GB" sz="1900" dirty="0" smtClean="0">
                <a:sym typeface="Wingdings" pitchFamily="2" charset="2"/>
              </a:rPr>
              <a:t>number of modules in single crate. </a:t>
            </a:r>
            <a:r>
              <a:rPr lang="en-GB" sz="1900" dirty="0" smtClean="0">
                <a:sym typeface="Wingdings" pitchFamily="2" charset="2"/>
              </a:rPr>
              <a:t>Partitioning</a:t>
            </a:r>
            <a:r>
              <a:rPr lang="en-GB" sz="1900" dirty="0" smtClean="0">
                <a:sym typeface="Wingdings" pitchFamily="2" charset="2"/>
              </a:rPr>
              <a:t> </a:t>
            </a:r>
            <a:r>
              <a:rPr lang="en-GB" sz="1900" dirty="0" smtClean="0">
                <a:sym typeface="Wingdings" pitchFamily="2" charset="2"/>
              </a:rPr>
              <a:t>? </a:t>
            </a:r>
          </a:p>
          <a:p>
            <a:pPr>
              <a:buFont typeface="Wingdings"/>
              <a:buChar char="à"/>
            </a:pPr>
            <a:r>
              <a:rPr lang="en-GB" sz="1900" dirty="0" smtClean="0">
                <a:sym typeface="Wingdings" pitchFamily="2" charset="2"/>
              </a:rPr>
              <a:t>Improvements on algorithms ? </a:t>
            </a:r>
            <a:endParaRPr lang="en-GB" sz="1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167</Words>
  <Application>Microsoft PowerPoint</Application>
  <PresentationFormat>Benutzerdefiniert</PresentationFormat>
  <Paragraphs>29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Leere Präsentation</vt:lpstr>
      <vt:lpstr>SL1calo – preliminary conceptual design</vt:lpstr>
      <vt:lpstr>... and the JEMs ?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1400</cp:revision>
  <cp:lastPrinted>2000-06-29T11:13:00Z</cp:lastPrinted>
  <dcterms:created xsi:type="dcterms:W3CDTF">1999-09-30T14:46:19Z</dcterms:created>
  <dcterms:modified xsi:type="dcterms:W3CDTF">2009-05-06T06:47:30Z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