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9" r:id="rId2"/>
    <p:sldId id="298" r:id="rId3"/>
    <p:sldId id="286" r:id="rId4"/>
    <p:sldId id="285" r:id="rId5"/>
    <p:sldId id="277" r:id="rId6"/>
    <p:sldId id="293" r:id="rId7"/>
    <p:sldId id="27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8E0F"/>
    <a:srgbClr val="FFE200"/>
    <a:srgbClr val="06BA35"/>
    <a:srgbClr val="FE978C"/>
    <a:srgbClr val="CC9900"/>
    <a:srgbClr val="0AFC44"/>
    <a:srgbClr val="0F01BF"/>
    <a:srgbClr val="4A7EBB"/>
    <a:srgbClr val="FF7C80"/>
    <a:srgbClr val="48C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8" autoAdjust="0"/>
    <p:restoredTop sz="94660"/>
  </p:normalViewPr>
  <p:slideViewPr>
    <p:cSldViewPr>
      <p:cViewPr>
        <p:scale>
          <a:sx n="114" d="100"/>
          <a:sy n="114" d="100"/>
        </p:scale>
        <p:origin x="-88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13.07.2011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Programmable logic devices / tools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Programmable logic devices are digital logic devices, providing combinatorial logic (gates, look-up tables) and flip-flops that can be interlinked via routing / switch matrices. The switches are controlled / programmed via a “</a:t>
            </a:r>
            <a:r>
              <a:rPr lang="en-GB" dirty="0" err="1" smtClean="0"/>
              <a:t>bitfile</a:t>
            </a:r>
            <a:r>
              <a:rPr lang="en-GB" dirty="0" smtClean="0"/>
              <a:t>” / “configuration” / firmware downloaded to the device. Modern devices can contain millions of gates and additional macro blocks (RAM/</a:t>
            </a:r>
            <a:r>
              <a:rPr lang="en-GB" dirty="0" err="1" smtClean="0"/>
              <a:t>SerDes</a:t>
            </a:r>
            <a:r>
              <a:rPr lang="en-GB" dirty="0" smtClean="0"/>
              <a:t>/clock managers…)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Devices: </a:t>
            </a:r>
            <a:r>
              <a:rPr lang="en-GB" b="1" dirty="0" smtClean="0"/>
              <a:t>FPGAs </a:t>
            </a:r>
            <a:r>
              <a:rPr lang="en-GB" dirty="0" smtClean="0"/>
              <a:t>(volatile configuration storage) / CPLDs</a:t>
            </a:r>
          </a:p>
          <a:p>
            <a:r>
              <a:rPr lang="en-GB" dirty="0" smtClean="0"/>
              <a:t>Manufacturer: </a:t>
            </a:r>
            <a:r>
              <a:rPr lang="en-GB" b="1" dirty="0" smtClean="0"/>
              <a:t>Xilinx</a:t>
            </a:r>
            <a:r>
              <a:rPr lang="en-GB" dirty="0"/>
              <a:t>, Altera, Lattice, </a:t>
            </a:r>
            <a:r>
              <a:rPr lang="en-GB" dirty="0" err="1"/>
              <a:t>Achronix</a:t>
            </a:r>
            <a:r>
              <a:rPr lang="en-GB" dirty="0"/>
              <a:t>,…</a:t>
            </a:r>
          </a:p>
          <a:p>
            <a:r>
              <a:rPr lang="en-GB" dirty="0" smtClean="0"/>
              <a:t>Languages:</a:t>
            </a:r>
            <a:r>
              <a:rPr lang="en-GB" b="1" dirty="0" smtClean="0"/>
              <a:t> VHDL</a:t>
            </a:r>
            <a:r>
              <a:rPr lang="en-GB" dirty="0" smtClean="0"/>
              <a:t> / Verilog</a:t>
            </a:r>
          </a:p>
          <a:p>
            <a:r>
              <a:rPr lang="en-GB" dirty="0" smtClean="0"/>
              <a:t>Design flow: HDL design entry, simulation / synthesis, implementation (translate, map, </a:t>
            </a:r>
            <a:r>
              <a:rPr lang="en-GB" dirty="0" err="1" smtClean="0"/>
              <a:t>place&amp;route</a:t>
            </a:r>
            <a:r>
              <a:rPr lang="en-GB" dirty="0" smtClean="0"/>
              <a:t>, </a:t>
            </a:r>
            <a:r>
              <a:rPr lang="en-GB" dirty="0" err="1" smtClean="0"/>
              <a:t>bitfile</a:t>
            </a:r>
            <a:r>
              <a:rPr lang="en-GB" dirty="0" smtClean="0"/>
              <a:t> generation, </a:t>
            </a:r>
            <a:r>
              <a:rPr lang="en-GB" dirty="0" err="1" smtClean="0"/>
              <a:t>bitfile</a:t>
            </a:r>
            <a:r>
              <a:rPr lang="en-GB" dirty="0" smtClean="0"/>
              <a:t> download)</a:t>
            </a:r>
          </a:p>
          <a:p>
            <a:r>
              <a:rPr lang="en-GB" dirty="0" smtClean="0"/>
              <a:t>Tools: ISE, Mentor, </a:t>
            </a:r>
            <a:r>
              <a:rPr lang="en-GB" dirty="0" err="1" smtClean="0"/>
              <a:t>Quartus</a:t>
            </a:r>
            <a:r>
              <a:rPr lang="en-GB" dirty="0" smtClean="0"/>
              <a:t> </a:t>
            </a:r>
            <a:r>
              <a:rPr lang="en-GB" dirty="0" err="1" smtClean="0"/>
              <a:t>Modelsim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140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ATLAS L1Calo (Level-1 Calorimeter Trigger) at CERN (Xilinx </a:t>
            </a:r>
            <a:r>
              <a:rPr lang="en-GB" dirty="0" err="1" smtClean="0"/>
              <a:t>VirtexII</a:t>
            </a:r>
            <a:r>
              <a:rPr lang="en-GB" dirty="0" smtClean="0"/>
              <a:t> / Virtex-6 </a:t>
            </a:r>
            <a:r>
              <a:rPr lang="en-GB" dirty="0" smtClean="0">
                <a:sym typeface="Wingdings" pitchFamily="2" charset="2"/>
              </a:rPr>
              <a:t>Virtex-7, VHDL)</a:t>
            </a:r>
            <a:endParaRPr lang="en-GB" dirty="0" smtClean="0"/>
          </a:p>
          <a:p>
            <a:r>
              <a:rPr lang="en-GB" dirty="0" err="1" smtClean="0"/>
              <a:t>Timepix</a:t>
            </a:r>
            <a:r>
              <a:rPr lang="en-GB" dirty="0" smtClean="0"/>
              <a:t> readout (into Ethernet) for the ILC (Virtex-5, -6), VHDL</a:t>
            </a:r>
          </a:p>
          <a:p>
            <a:r>
              <a:rPr lang="en-GB" dirty="0" smtClean="0"/>
              <a:t>Another Ethernet based readout for the ILC (Xilinx, VHDL)</a:t>
            </a:r>
          </a:p>
          <a:p>
            <a:r>
              <a:rPr lang="en-GB" dirty="0" smtClean="0"/>
              <a:t>NA62 readout / trigger based on “Tell” module (Altera, VHDL)</a:t>
            </a:r>
          </a:p>
          <a:p>
            <a:r>
              <a:rPr lang="en-GB" dirty="0" smtClean="0"/>
              <a:t>Xenon </a:t>
            </a:r>
            <a:r>
              <a:rPr lang="en-GB" dirty="0" err="1" smtClean="0"/>
              <a:t>analog</a:t>
            </a:r>
            <a:r>
              <a:rPr lang="en-GB" dirty="0" smtClean="0"/>
              <a:t> readout (~ </a:t>
            </a:r>
            <a:r>
              <a:rPr lang="en-GB" dirty="0" err="1" smtClean="0"/>
              <a:t>Gs</a:t>
            </a:r>
            <a:r>
              <a:rPr lang="en-GB" dirty="0" smtClean="0"/>
              <a:t>/s Flash ADC with FPGA based digital post processing) (Xilinx? VHDL?)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107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L1Calo upgrade / Topological </a:t>
            </a:r>
            <a:r>
              <a:rPr lang="en-GB" dirty="0" smtClean="0"/>
              <a:t>Processor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952981"/>
            <a:ext cx="8715436" cy="57150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Calorimeter Trigger system for the ATLAS detector at CERN / Geneva</a:t>
            </a:r>
          </a:p>
          <a:p>
            <a:pPr marL="0" indent="0">
              <a:buNone/>
            </a:pPr>
            <a:r>
              <a:rPr lang="en-GB" dirty="0" smtClean="0"/>
              <a:t>L1Calo Trigger system designed and built towards beginning of this century</a:t>
            </a:r>
          </a:p>
          <a:p>
            <a:pPr marL="0" indent="0">
              <a:buNone/>
            </a:pPr>
            <a:r>
              <a:rPr lang="en-GB" dirty="0" smtClean="0"/>
              <a:t>LHC continually improving Luminosity </a:t>
            </a:r>
            <a:r>
              <a:rPr lang="en-GB" dirty="0" smtClean="0">
                <a:sym typeface="Wingdings" pitchFamily="2" charset="2"/>
              </a:rPr>
              <a:t> interaction rate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Simulations </a:t>
            </a:r>
            <a:r>
              <a:rPr lang="en-GB" dirty="0" smtClean="0"/>
              <a:t>suggest a need for topological trigger criteria, so as to keep Level-1 trigger effective at high luminosities. </a:t>
            </a:r>
          </a:p>
          <a:p>
            <a:pPr marL="0" indent="0">
              <a:buNone/>
            </a:pPr>
            <a:r>
              <a:rPr lang="en-GB" sz="1300" dirty="0"/>
              <a:t> </a:t>
            </a:r>
          </a:p>
          <a:p>
            <a:pPr marL="0" indent="0">
              <a:buNone/>
            </a:pPr>
            <a:r>
              <a:rPr lang="en-GB" dirty="0" smtClean="0"/>
              <a:t>Example algorithms:</a:t>
            </a:r>
          </a:p>
          <a:p>
            <a:r>
              <a:rPr lang="en-GB" dirty="0" smtClean="0"/>
              <a:t>Angular correlations (jets, direction of missing energy)</a:t>
            </a:r>
          </a:p>
          <a:p>
            <a:r>
              <a:rPr lang="en-GB" dirty="0" smtClean="0"/>
              <a:t>Muon isolation</a:t>
            </a:r>
          </a:p>
          <a:p>
            <a:r>
              <a:rPr lang="en-GB" dirty="0" smtClean="0"/>
              <a:t>…</a:t>
            </a:r>
          </a:p>
          <a:p>
            <a:pPr marL="0" indent="0">
              <a:buNone/>
            </a:pPr>
            <a:r>
              <a:rPr lang="en-GB" sz="1200" dirty="0"/>
              <a:t> </a:t>
            </a:r>
            <a:endParaRPr lang="en-GB" sz="1200" dirty="0" smtClean="0"/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Hardware implementation</a:t>
            </a:r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 Need to feed a maximum of data into a </a:t>
            </a:r>
            <a:br>
              <a:rPr lang="en-GB" dirty="0" smtClean="0">
                <a:sym typeface="Wingdings" pitchFamily="2" charset="2"/>
              </a:rPr>
            </a:br>
            <a:r>
              <a:rPr lang="en-GB" dirty="0" smtClean="0">
                <a:sym typeface="Wingdings" pitchFamily="2" charset="2"/>
              </a:rPr>
              <a:t>	single point (module, FPGA)</a:t>
            </a:r>
            <a:endParaRPr lang="en-GB" dirty="0" smtClean="0"/>
          </a:p>
          <a:p>
            <a:endParaRPr lang="en-GB" sz="1300" dirty="0" smtClean="0"/>
          </a:p>
          <a:p>
            <a:r>
              <a:rPr lang="en-GB" dirty="0" smtClean="0"/>
              <a:t>Input from L1Calo and </a:t>
            </a:r>
            <a:r>
              <a:rPr lang="en-GB" dirty="0" err="1" smtClean="0"/>
              <a:t>Muons</a:t>
            </a:r>
            <a:endParaRPr lang="en-GB" dirty="0" smtClean="0"/>
          </a:p>
          <a:p>
            <a:pPr lvl="1"/>
            <a:r>
              <a:rPr lang="en-GB" dirty="0" smtClean="0"/>
              <a:t>~ 1 Tb/s aggregate bandwidth</a:t>
            </a:r>
          </a:p>
          <a:p>
            <a:pPr lvl="1"/>
            <a:r>
              <a:rPr lang="en-GB" dirty="0" smtClean="0"/>
              <a:t>Do not partition into multiple modules for reason of latency.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2078" name="Gruppieren 2077"/>
          <p:cNvGrpSpPr/>
          <p:nvPr/>
        </p:nvGrpSpPr>
        <p:grpSpPr>
          <a:xfrm>
            <a:off x="6472274" y="3889653"/>
            <a:ext cx="2460299" cy="1854950"/>
            <a:chOff x="6360173" y="2923710"/>
            <a:chExt cx="2460299" cy="1854950"/>
          </a:xfrm>
        </p:grpSpPr>
        <p:cxnSp>
          <p:nvCxnSpPr>
            <p:cNvPr id="9" name="Gerade Verbindung mit Pfeil 8"/>
            <p:cNvCxnSpPr/>
            <p:nvPr/>
          </p:nvCxnSpPr>
          <p:spPr>
            <a:xfrm>
              <a:off x="6386806" y="3789041"/>
              <a:ext cx="639198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feld 9"/>
            <p:cNvSpPr txBox="1"/>
            <p:nvPr/>
          </p:nvSpPr>
          <p:spPr>
            <a:xfrm>
              <a:off x="7092280" y="3726324"/>
              <a:ext cx="1008112" cy="369332"/>
            </a:xfrm>
            <a:prstGeom prst="rect">
              <a:avLst/>
            </a:prstGeom>
            <a:gradFill>
              <a:gsLst>
                <a:gs pos="0">
                  <a:srgbClr val="CC9900"/>
                </a:gs>
                <a:gs pos="100000">
                  <a:srgbClr val="CC9900">
                    <a:alpha val="28000"/>
                  </a:srgbClr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 prstMaterial="dkEdge">
              <a:bevelT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 anchor="ctr" anchorCtr="1">
              <a:spAutoFit/>
            </a:bodyPr>
            <a:lstStyle/>
            <a:p>
              <a:r>
                <a:rPr lang="en-GB" b="1" dirty="0" smtClean="0">
                  <a:solidFill>
                    <a:srgbClr val="C00000"/>
                  </a:solidFill>
                </a:rPr>
                <a:t>TOPO</a:t>
              </a:r>
              <a:endParaRPr lang="en-GB" b="1" dirty="0">
                <a:solidFill>
                  <a:srgbClr val="C00000"/>
                </a:solidFill>
              </a:endParaRPr>
            </a:p>
          </p:txBody>
        </p:sp>
        <p:cxnSp>
          <p:nvCxnSpPr>
            <p:cNvPr id="12" name="Gerade Verbindung mit Pfeil 11"/>
            <p:cNvCxnSpPr/>
            <p:nvPr/>
          </p:nvCxnSpPr>
          <p:spPr>
            <a:xfrm>
              <a:off x="6360173" y="4005064"/>
              <a:ext cx="639198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mit Pfeil 14"/>
            <p:cNvCxnSpPr/>
            <p:nvPr/>
          </p:nvCxnSpPr>
          <p:spPr>
            <a:xfrm flipV="1">
              <a:off x="6679772" y="4206469"/>
              <a:ext cx="385640" cy="445433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/>
            <p:cNvCxnSpPr/>
            <p:nvPr/>
          </p:nvCxnSpPr>
          <p:spPr>
            <a:xfrm flipV="1">
              <a:off x="7164288" y="4202596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mit Pfeil 23"/>
            <p:cNvCxnSpPr/>
            <p:nvPr/>
          </p:nvCxnSpPr>
          <p:spPr>
            <a:xfrm flipV="1">
              <a:off x="7380312" y="4201123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mit Pfeil 24"/>
            <p:cNvCxnSpPr/>
            <p:nvPr/>
          </p:nvCxnSpPr>
          <p:spPr>
            <a:xfrm flipV="1">
              <a:off x="7596336" y="4201123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/>
            <p:cNvCxnSpPr/>
            <p:nvPr/>
          </p:nvCxnSpPr>
          <p:spPr>
            <a:xfrm flipV="1">
              <a:off x="7812360" y="4202596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mit Pfeil 26"/>
            <p:cNvCxnSpPr/>
            <p:nvPr/>
          </p:nvCxnSpPr>
          <p:spPr>
            <a:xfrm flipV="1">
              <a:off x="8028384" y="4202596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mit Pfeil 27"/>
            <p:cNvCxnSpPr/>
            <p:nvPr/>
          </p:nvCxnSpPr>
          <p:spPr>
            <a:xfrm>
              <a:off x="6679772" y="3140968"/>
              <a:ext cx="412508" cy="436363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mit Pfeil 29"/>
            <p:cNvCxnSpPr/>
            <p:nvPr/>
          </p:nvCxnSpPr>
          <p:spPr>
            <a:xfrm>
              <a:off x="7182052" y="2924944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mit Pfeil 34"/>
            <p:cNvCxnSpPr/>
            <p:nvPr/>
          </p:nvCxnSpPr>
          <p:spPr>
            <a:xfrm>
              <a:off x="7398084" y="2924944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mit Pfeil 35"/>
            <p:cNvCxnSpPr/>
            <p:nvPr/>
          </p:nvCxnSpPr>
          <p:spPr>
            <a:xfrm>
              <a:off x="7596336" y="2923711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mit Pfeil 36"/>
            <p:cNvCxnSpPr/>
            <p:nvPr/>
          </p:nvCxnSpPr>
          <p:spPr>
            <a:xfrm>
              <a:off x="7812360" y="2923711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mit Pfeil 37"/>
            <p:cNvCxnSpPr/>
            <p:nvPr/>
          </p:nvCxnSpPr>
          <p:spPr>
            <a:xfrm>
              <a:off x="8028384" y="2923710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mit Pfeil 38"/>
            <p:cNvCxnSpPr/>
            <p:nvPr/>
          </p:nvCxnSpPr>
          <p:spPr>
            <a:xfrm flipH="1">
              <a:off x="8163116" y="3017789"/>
              <a:ext cx="262567" cy="576063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mit Pfeil 39"/>
            <p:cNvCxnSpPr/>
            <p:nvPr/>
          </p:nvCxnSpPr>
          <p:spPr>
            <a:xfrm flipH="1">
              <a:off x="8172400" y="4015177"/>
              <a:ext cx="648072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mit Pfeil 42"/>
            <p:cNvCxnSpPr/>
            <p:nvPr/>
          </p:nvCxnSpPr>
          <p:spPr>
            <a:xfrm flipH="1">
              <a:off x="8172400" y="3809267"/>
              <a:ext cx="648072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mit Pfeil 45"/>
            <p:cNvCxnSpPr/>
            <p:nvPr/>
          </p:nvCxnSpPr>
          <p:spPr>
            <a:xfrm flipH="1" flipV="1">
              <a:off x="8200468" y="4124274"/>
              <a:ext cx="504054" cy="304911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mit Pfeil 54"/>
            <p:cNvCxnSpPr/>
            <p:nvPr/>
          </p:nvCxnSpPr>
          <p:spPr>
            <a:xfrm flipH="1">
              <a:off x="8173656" y="3403107"/>
              <a:ext cx="530866" cy="284086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mit Pfeil 60"/>
            <p:cNvCxnSpPr/>
            <p:nvPr/>
          </p:nvCxnSpPr>
          <p:spPr>
            <a:xfrm>
              <a:off x="6452246" y="3465003"/>
              <a:ext cx="558822" cy="21602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 Verbindung mit Pfeil 61"/>
            <p:cNvCxnSpPr/>
            <p:nvPr/>
          </p:nvCxnSpPr>
          <p:spPr>
            <a:xfrm flipV="1">
              <a:off x="6417649" y="4124274"/>
              <a:ext cx="581722" cy="24083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mit Pfeil 62"/>
            <p:cNvCxnSpPr/>
            <p:nvPr/>
          </p:nvCxnSpPr>
          <p:spPr>
            <a:xfrm flipH="1" flipV="1">
              <a:off x="8142085" y="4234786"/>
              <a:ext cx="283598" cy="490358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746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Gerade Verbindung mit Pfeil 106"/>
          <p:cNvCxnSpPr/>
          <p:nvPr/>
        </p:nvCxnSpPr>
        <p:spPr>
          <a:xfrm flipV="1">
            <a:off x="3042570" y="826210"/>
            <a:ext cx="0" cy="151821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mit Pfeil 103"/>
          <p:cNvCxnSpPr/>
          <p:nvPr/>
        </p:nvCxnSpPr>
        <p:spPr>
          <a:xfrm flipV="1">
            <a:off x="3042570" y="3113594"/>
            <a:ext cx="0" cy="995574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>
            <a:stCxn id="51" idx="0"/>
          </p:cNvCxnSpPr>
          <p:nvPr/>
        </p:nvCxnSpPr>
        <p:spPr>
          <a:xfrm flipV="1">
            <a:off x="4350561" y="2960540"/>
            <a:ext cx="0" cy="585102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/>
          <p:nvPr/>
        </p:nvCxnSpPr>
        <p:spPr>
          <a:xfrm flipV="1">
            <a:off x="4350561" y="1244301"/>
            <a:ext cx="0" cy="151821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 0 Scheme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6" name="Textfeld 15"/>
          <p:cNvSpPr txBox="1"/>
          <p:nvPr/>
        </p:nvSpPr>
        <p:spPr>
          <a:xfrm>
            <a:off x="885773" y="2379419"/>
            <a:ext cx="1296144" cy="9453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PPr</a:t>
            </a: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</a:t>
            </a:r>
            <a:r>
              <a:rPr lang="en-GB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nMCM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7" name="Gruppieren 36"/>
          <p:cNvGrpSpPr/>
          <p:nvPr/>
        </p:nvGrpSpPr>
        <p:grpSpPr>
          <a:xfrm>
            <a:off x="2987824" y="958652"/>
            <a:ext cx="1417483" cy="1665476"/>
            <a:chOff x="3258838" y="4365104"/>
            <a:chExt cx="1417483" cy="1665476"/>
          </a:xfrm>
        </p:grpSpPr>
        <p:grpSp>
          <p:nvGrpSpPr>
            <p:cNvPr id="24" name="Gruppieren 23"/>
            <p:cNvGrpSpPr/>
            <p:nvPr/>
          </p:nvGrpSpPr>
          <p:grpSpPr>
            <a:xfrm>
              <a:off x="3258838" y="4365104"/>
              <a:ext cx="1417483" cy="369332"/>
              <a:chOff x="3637611" y="5382269"/>
              <a:chExt cx="1417483" cy="369332"/>
            </a:xfrm>
          </p:grpSpPr>
          <p:sp>
            <p:nvSpPr>
              <p:cNvPr id="17" name="Textfeld 16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1" name="Textfeld 20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3" name="Textfeld 22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5" name="Gruppieren 24"/>
            <p:cNvGrpSpPr/>
            <p:nvPr/>
          </p:nvGrpSpPr>
          <p:grpSpPr>
            <a:xfrm>
              <a:off x="3258838" y="4797152"/>
              <a:ext cx="1417483" cy="369332"/>
              <a:chOff x="3637611" y="5382269"/>
              <a:chExt cx="1417483" cy="369332"/>
            </a:xfrm>
          </p:grpSpPr>
          <p:sp>
            <p:nvSpPr>
              <p:cNvPr id="26" name="Textfeld 25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7" name="Textfeld 26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8" name="Textfeld 27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9" name="Gruppieren 28"/>
            <p:cNvGrpSpPr/>
            <p:nvPr/>
          </p:nvGrpSpPr>
          <p:grpSpPr>
            <a:xfrm>
              <a:off x="3258838" y="5229200"/>
              <a:ext cx="1417483" cy="369332"/>
              <a:chOff x="3637611" y="5382269"/>
              <a:chExt cx="1417483" cy="369332"/>
            </a:xfrm>
          </p:grpSpPr>
          <p:sp>
            <p:nvSpPr>
              <p:cNvPr id="30" name="Textfeld 29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1" name="Textfeld 30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2" name="Textfeld 31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3" name="Gruppieren 32"/>
            <p:cNvGrpSpPr/>
            <p:nvPr/>
          </p:nvGrpSpPr>
          <p:grpSpPr>
            <a:xfrm>
              <a:off x="3258838" y="5661248"/>
              <a:ext cx="1417483" cy="369332"/>
              <a:chOff x="3637611" y="5382269"/>
              <a:chExt cx="1417483" cy="369332"/>
            </a:xfrm>
          </p:grpSpPr>
          <p:sp>
            <p:nvSpPr>
              <p:cNvPr id="34" name="Textfeld 33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CP</a:t>
                </a:r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5" name="Textfeld 34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6" name="Textfeld 35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</p:grpSp>
      <p:grpSp>
        <p:nvGrpSpPr>
          <p:cNvPr id="38" name="Gruppieren 37"/>
          <p:cNvGrpSpPr/>
          <p:nvPr/>
        </p:nvGrpSpPr>
        <p:grpSpPr>
          <a:xfrm>
            <a:off x="2987824" y="3113594"/>
            <a:ext cx="1417483" cy="801380"/>
            <a:chOff x="3258838" y="4365104"/>
            <a:chExt cx="1417483" cy="801380"/>
          </a:xfrm>
        </p:grpSpPr>
        <p:grpSp>
          <p:nvGrpSpPr>
            <p:cNvPr id="39" name="Gruppieren 38"/>
            <p:cNvGrpSpPr/>
            <p:nvPr/>
          </p:nvGrpSpPr>
          <p:grpSpPr>
            <a:xfrm>
              <a:off x="3258838" y="4365104"/>
              <a:ext cx="1417483" cy="369332"/>
              <a:chOff x="3637611" y="5382269"/>
              <a:chExt cx="1417483" cy="369332"/>
            </a:xfrm>
          </p:grpSpPr>
          <p:sp>
            <p:nvSpPr>
              <p:cNvPr id="52" name="Textfeld 51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JEP</a:t>
                </a:r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3" name="Textfeld 52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4" name="Textfeld 53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40" name="Gruppieren 39"/>
            <p:cNvGrpSpPr/>
            <p:nvPr/>
          </p:nvGrpSpPr>
          <p:grpSpPr>
            <a:xfrm>
              <a:off x="3258838" y="4797152"/>
              <a:ext cx="1417483" cy="369332"/>
              <a:chOff x="3637611" y="5382269"/>
              <a:chExt cx="1417483" cy="369332"/>
            </a:xfrm>
          </p:grpSpPr>
          <p:sp>
            <p:nvSpPr>
              <p:cNvPr id="49" name="Textfeld 48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0" name="Textfeld 49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1" name="Textfeld 50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</p:grpSp>
      <p:cxnSp>
        <p:nvCxnSpPr>
          <p:cNvPr id="58" name="Gerade Verbindung mit Pfeil 57"/>
          <p:cNvCxnSpPr/>
          <p:nvPr/>
        </p:nvCxnSpPr>
        <p:spPr>
          <a:xfrm>
            <a:off x="2181917" y="2852117"/>
            <a:ext cx="1410029" cy="949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uppieren 95"/>
          <p:cNvGrpSpPr/>
          <p:nvPr/>
        </p:nvGrpSpPr>
        <p:grpSpPr>
          <a:xfrm>
            <a:off x="3591946" y="2672916"/>
            <a:ext cx="210726" cy="396044"/>
            <a:chOff x="3275856" y="2672916"/>
            <a:chExt cx="210726" cy="396044"/>
          </a:xfrm>
        </p:grpSpPr>
        <p:cxnSp>
          <p:nvCxnSpPr>
            <p:cNvPr id="15" name="Gerade Verbindung mit Pfeil 14"/>
            <p:cNvCxnSpPr/>
            <p:nvPr/>
          </p:nvCxnSpPr>
          <p:spPr>
            <a:xfrm flipV="1">
              <a:off x="3275856" y="2672916"/>
              <a:ext cx="210726" cy="179202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 Verbindung mit Pfeil 65"/>
            <p:cNvCxnSpPr/>
            <p:nvPr/>
          </p:nvCxnSpPr>
          <p:spPr>
            <a:xfrm>
              <a:off x="3275856" y="2852117"/>
              <a:ext cx="210726" cy="216843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Gerade Verbindung mit Pfeil 69"/>
          <p:cNvCxnSpPr/>
          <p:nvPr/>
        </p:nvCxnSpPr>
        <p:spPr>
          <a:xfrm>
            <a:off x="4350561" y="2762517"/>
            <a:ext cx="3101759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/>
          <p:nvPr/>
        </p:nvCxnSpPr>
        <p:spPr>
          <a:xfrm>
            <a:off x="4350561" y="2953222"/>
            <a:ext cx="3101759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feld 82"/>
          <p:cNvSpPr txBox="1"/>
          <p:nvPr/>
        </p:nvSpPr>
        <p:spPr>
          <a:xfrm>
            <a:off x="7452320" y="2367577"/>
            <a:ext cx="1296144" cy="94539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CTP</a:t>
            </a:r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4" name="Inhaltsplatzhalter 2"/>
          <p:cNvSpPr>
            <a:spLocks noGrp="1"/>
          </p:cNvSpPr>
          <p:nvPr>
            <p:ph idx="1"/>
          </p:nvPr>
        </p:nvSpPr>
        <p:spPr>
          <a:xfrm>
            <a:off x="214282" y="4365104"/>
            <a:ext cx="8715436" cy="2135730"/>
          </a:xfrm>
        </p:spPr>
        <p:txBody>
          <a:bodyPr>
            <a:normAutofit/>
          </a:bodyPr>
          <a:lstStyle/>
          <a:p>
            <a:r>
              <a:rPr lang="en-GB" dirty="0" smtClean="0"/>
              <a:t>New </a:t>
            </a:r>
            <a:r>
              <a:rPr lang="en-GB" b="1" dirty="0" smtClean="0">
                <a:solidFill>
                  <a:srgbClr val="FF0000"/>
                </a:solidFill>
              </a:rPr>
              <a:t>CMX </a:t>
            </a:r>
            <a:r>
              <a:rPr lang="en-GB" dirty="0" smtClean="0"/>
              <a:t>module with two interconnect options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hained (legacy and opto links)</a:t>
            </a:r>
          </a:p>
          <a:p>
            <a:pPr lvl="1"/>
            <a:r>
              <a:rPr lang="en-GB" dirty="0" smtClean="0"/>
              <a:t>Star topology with all opto links into </a:t>
            </a:r>
            <a:r>
              <a:rPr lang="en-GB" b="1" dirty="0" smtClean="0">
                <a:solidFill>
                  <a:srgbClr val="B18E0F"/>
                </a:solidFill>
              </a:rPr>
              <a:t>topological processor</a:t>
            </a:r>
          </a:p>
          <a:p>
            <a:r>
              <a:rPr lang="en-GB" dirty="0" smtClean="0"/>
              <a:t>Muon information included on </a:t>
            </a:r>
            <a:r>
              <a:rPr lang="en-GB" dirty="0" err="1" smtClean="0"/>
              <a:t>topo</a:t>
            </a:r>
            <a:r>
              <a:rPr lang="en-GB" dirty="0" smtClean="0"/>
              <a:t> processor</a:t>
            </a:r>
          </a:p>
        </p:txBody>
      </p:sp>
      <p:cxnSp>
        <p:nvCxnSpPr>
          <p:cNvPr id="85" name="Gerade Verbindung mit Pfeil 84"/>
          <p:cNvCxnSpPr/>
          <p:nvPr/>
        </p:nvCxnSpPr>
        <p:spPr>
          <a:xfrm>
            <a:off x="251520" y="2853066"/>
            <a:ext cx="63425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/>
          <p:nvPr/>
        </p:nvCxnSpPr>
        <p:spPr>
          <a:xfrm flipV="1">
            <a:off x="8748464" y="2852117"/>
            <a:ext cx="317126" cy="94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feld 90"/>
          <p:cNvSpPr txBox="1"/>
          <p:nvPr/>
        </p:nvSpPr>
        <p:spPr>
          <a:xfrm>
            <a:off x="100594" y="285211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analog</a:t>
            </a:r>
            <a:endParaRPr lang="en-GB" dirty="0"/>
          </a:p>
        </p:txBody>
      </p:sp>
      <p:sp>
        <p:nvSpPr>
          <p:cNvPr id="92" name="Textfeld 91"/>
          <p:cNvSpPr txBox="1"/>
          <p:nvPr/>
        </p:nvSpPr>
        <p:spPr>
          <a:xfrm>
            <a:off x="2210237" y="2775874"/>
            <a:ext cx="1021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480Mb/s</a:t>
            </a:r>
            <a:endParaRPr lang="en-GB" dirty="0"/>
          </a:p>
        </p:txBody>
      </p:sp>
      <p:sp>
        <p:nvSpPr>
          <p:cNvPr id="94" name="Textfeld 93"/>
          <p:cNvSpPr txBox="1"/>
          <p:nvPr/>
        </p:nvSpPr>
        <p:spPr>
          <a:xfrm>
            <a:off x="4858570" y="348292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r</a:t>
            </a:r>
            <a:r>
              <a:rPr lang="en-GB" i="1" dirty="0" smtClean="0"/>
              <a:t>eal-time paths shown only</a:t>
            </a:r>
            <a:endParaRPr lang="en-GB" i="1" dirty="0"/>
          </a:p>
        </p:txBody>
      </p:sp>
      <p:cxnSp>
        <p:nvCxnSpPr>
          <p:cNvPr id="109" name="Gerade Verbindung mit Pfeil 108"/>
          <p:cNvCxnSpPr/>
          <p:nvPr/>
        </p:nvCxnSpPr>
        <p:spPr>
          <a:xfrm>
            <a:off x="3042570" y="826210"/>
            <a:ext cx="2393526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mit Pfeil 110"/>
          <p:cNvCxnSpPr/>
          <p:nvPr/>
        </p:nvCxnSpPr>
        <p:spPr>
          <a:xfrm>
            <a:off x="3042570" y="4109168"/>
            <a:ext cx="2393526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/>
          <p:nvPr/>
        </p:nvCxnSpPr>
        <p:spPr>
          <a:xfrm flipV="1">
            <a:off x="4398890" y="1586268"/>
            <a:ext cx="1278395" cy="1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feld 58"/>
          <p:cNvSpPr txBox="1"/>
          <p:nvPr/>
        </p:nvSpPr>
        <p:spPr>
          <a:xfrm>
            <a:off x="5677285" y="958652"/>
            <a:ext cx="1296144" cy="945396"/>
          </a:xfrm>
          <a:prstGeom prst="rect">
            <a:avLst/>
          </a:prstGeom>
          <a:gradFill>
            <a:gsLst>
              <a:gs pos="0">
                <a:srgbClr val="CC9900"/>
              </a:gs>
              <a:gs pos="100000">
                <a:srgbClr val="CC9900">
                  <a:alpha val="28000"/>
                </a:srgbClr>
              </a:gs>
            </a:gsLst>
            <a:lin ang="5400000" scaled="0"/>
          </a:gradFill>
          <a:ln>
            <a:noFill/>
          </a:ln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TOPO</a:t>
            </a:r>
            <a:endParaRPr lang="en-GB" b="1" dirty="0">
              <a:solidFill>
                <a:srgbClr val="C00000"/>
              </a:solidFill>
            </a:endParaRPr>
          </a:p>
        </p:txBody>
      </p:sp>
      <p:cxnSp>
        <p:nvCxnSpPr>
          <p:cNvPr id="60" name="Gerade Verbindung mit Pfeil 59"/>
          <p:cNvCxnSpPr>
            <a:stCxn id="90" idx="1"/>
            <a:endCxn id="59" idx="3"/>
          </p:cNvCxnSpPr>
          <p:nvPr/>
        </p:nvCxnSpPr>
        <p:spPr>
          <a:xfrm flipH="1">
            <a:off x="6973429" y="1431350"/>
            <a:ext cx="478891" cy="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/>
          <p:nvPr/>
        </p:nvCxnSpPr>
        <p:spPr>
          <a:xfrm flipV="1">
            <a:off x="4398890" y="1143318"/>
            <a:ext cx="1278395" cy="1063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/>
          <p:nvPr/>
        </p:nvCxnSpPr>
        <p:spPr>
          <a:xfrm flipV="1">
            <a:off x="4405307" y="2007414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/>
          <p:nvPr/>
        </p:nvCxnSpPr>
        <p:spPr>
          <a:xfrm flipV="1">
            <a:off x="4405307" y="2440523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 flipV="1">
            <a:off x="5360159" y="1821799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/>
          <p:nvPr/>
        </p:nvCxnSpPr>
        <p:spPr>
          <a:xfrm flipV="1">
            <a:off x="5360159" y="1396595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/>
          <p:cNvCxnSpPr/>
          <p:nvPr/>
        </p:nvCxnSpPr>
        <p:spPr>
          <a:xfrm flipV="1">
            <a:off x="5742877" y="1904048"/>
            <a:ext cx="0" cy="28898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/>
          <p:nvPr/>
        </p:nvCxnSpPr>
        <p:spPr>
          <a:xfrm flipV="1">
            <a:off x="6012160" y="1904048"/>
            <a:ext cx="0" cy="28898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flipV="1">
            <a:off x="6228184" y="1904048"/>
            <a:ext cx="0" cy="28898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flipV="1">
            <a:off x="6444208" y="1904048"/>
            <a:ext cx="0" cy="28898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>
            <a:off x="6876256" y="2564904"/>
            <a:ext cx="57606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/>
          <p:nvPr/>
        </p:nvCxnSpPr>
        <p:spPr>
          <a:xfrm flipH="1" flipV="1">
            <a:off x="2706936" y="1135366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/>
          <p:cNvCxnSpPr/>
          <p:nvPr/>
        </p:nvCxnSpPr>
        <p:spPr>
          <a:xfrm flipH="1" flipV="1">
            <a:off x="2706936" y="1566438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78"/>
          <p:cNvCxnSpPr/>
          <p:nvPr/>
        </p:nvCxnSpPr>
        <p:spPr>
          <a:xfrm flipH="1" flipV="1">
            <a:off x="2706936" y="2000411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/>
          <p:cNvCxnSpPr/>
          <p:nvPr/>
        </p:nvCxnSpPr>
        <p:spPr>
          <a:xfrm flipH="1" flipV="1">
            <a:off x="2706936" y="2453262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80"/>
          <p:cNvCxnSpPr/>
          <p:nvPr/>
        </p:nvCxnSpPr>
        <p:spPr>
          <a:xfrm flipH="1" flipV="1">
            <a:off x="2706936" y="3298260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mit Pfeil 85"/>
          <p:cNvCxnSpPr/>
          <p:nvPr/>
        </p:nvCxnSpPr>
        <p:spPr>
          <a:xfrm flipH="1" flipV="1">
            <a:off x="2721202" y="3722099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mit Pfeil 86"/>
          <p:cNvCxnSpPr/>
          <p:nvPr/>
        </p:nvCxnSpPr>
        <p:spPr>
          <a:xfrm flipV="1">
            <a:off x="4414932" y="3324815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mit Pfeil 87"/>
          <p:cNvCxnSpPr/>
          <p:nvPr/>
        </p:nvCxnSpPr>
        <p:spPr>
          <a:xfrm flipV="1">
            <a:off x="4414932" y="3717788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feld 89"/>
          <p:cNvSpPr txBox="1"/>
          <p:nvPr/>
        </p:nvSpPr>
        <p:spPr>
          <a:xfrm>
            <a:off x="7452320" y="958652"/>
            <a:ext cx="1296144" cy="9453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Muon</a:t>
            </a:r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95" name="Gerade Verbindung mit Pfeil 94"/>
          <p:cNvCxnSpPr/>
          <p:nvPr/>
        </p:nvCxnSpPr>
        <p:spPr>
          <a:xfrm flipV="1">
            <a:off x="6873785" y="1904048"/>
            <a:ext cx="0" cy="66085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feld 96"/>
          <p:cNvSpPr txBox="1"/>
          <p:nvPr/>
        </p:nvSpPr>
        <p:spPr>
          <a:xfrm>
            <a:off x="5436096" y="220374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6.4/10Gbps</a:t>
            </a:r>
            <a:endParaRPr lang="en-GB" dirty="0"/>
          </a:p>
        </p:txBody>
      </p:sp>
      <p:cxnSp>
        <p:nvCxnSpPr>
          <p:cNvPr id="98" name="Gerade Verbindung mit Pfeil 97"/>
          <p:cNvCxnSpPr/>
          <p:nvPr/>
        </p:nvCxnSpPr>
        <p:spPr>
          <a:xfrm>
            <a:off x="6876256" y="3153341"/>
            <a:ext cx="57606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182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Phase-0 </a:t>
            </a:r>
            <a:r>
              <a:rPr lang="en-GB" dirty="0" err="1" smtClean="0"/>
              <a:t>Topo</a:t>
            </a:r>
            <a:r>
              <a:rPr lang="en-GB" dirty="0" smtClean="0"/>
              <a:t> </a:t>
            </a:r>
            <a:r>
              <a:rPr lang="en-GB" dirty="0"/>
              <a:t>P</a:t>
            </a:r>
            <a:r>
              <a:rPr lang="en-GB" dirty="0" smtClean="0"/>
              <a:t>rocessor floor plan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Rechteck 7"/>
          <p:cNvSpPr/>
          <p:nvPr/>
        </p:nvSpPr>
        <p:spPr>
          <a:xfrm>
            <a:off x="682010" y="771860"/>
            <a:ext cx="8280920" cy="5688632"/>
          </a:xfrm>
          <a:prstGeom prst="rect">
            <a:avLst/>
          </a:prstGeom>
        </p:spPr>
      </p:sp>
      <p:sp>
        <p:nvSpPr>
          <p:cNvPr id="9" name="Rechteck 8"/>
          <p:cNvSpPr/>
          <p:nvPr/>
        </p:nvSpPr>
        <p:spPr>
          <a:xfrm>
            <a:off x="2501826" y="771860"/>
            <a:ext cx="4161952" cy="5685778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Times New Roman"/>
                <a:cs typeface="+mn-cs"/>
              </a:rPr>
              <a:t> </a:t>
            </a:r>
            <a:endParaRPr kumimoji="0" lang="en-GB" sz="10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</p:txBody>
      </p:sp>
      <p:sp>
        <p:nvSpPr>
          <p:cNvPr id="18" name="Textfeld 14"/>
          <p:cNvSpPr txBox="1"/>
          <p:nvPr/>
        </p:nvSpPr>
        <p:spPr>
          <a:xfrm>
            <a:off x="3477111" y="4352962"/>
            <a:ext cx="582673" cy="686215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A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19" name="Textfeld 15"/>
          <p:cNvSpPr txBox="1"/>
          <p:nvPr/>
        </p:nvSpPr>
        <p:spPr>
          <a:xfrm>
            <a:off x="4870110" y="4352962"/>
            <a:ext cx="582672" cy="686215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srgbClr val="000000"/>
                </a:solidFill>
                <a:latin typeface="Calibri"/>
                <a:ea typeface="Times New Roman"/>
              </a:rPr>
              <a:t>B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0" name="Textfeld 16"/>
          <p:cNvSpPr txBox="1"/>
          <p:nvPr/>
        </p:nvSpPr>
        <p:spPr>
          <a:xfrm>
            <a:off x="5997865" y="5585225"/>
            <a:ext cx="582673" cy="686215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Z1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1" name="Textfeld 18"/>
          <p:cNvSpPr txBox="1"/>
          <p:nvPr/>
        </p:nvSpPr>
        <p:spPr>
          <a:xfrm>
            <a:off x="5997865" y="3330522"/>
            <a:ext cx="582673" cy="2044881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Z2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2" name="Textfeld 19"/>
          <p:cNvSpPr txBox="1"/>
          <p:nvPr/>
        </p:nvSpPr>
        <p:spPr>
          <a:xfrm>
            <a:off x="5997864" y="1173848"/>
            <a:ext cx="582673" cy="1999763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Z3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9" name="Textfeld 26"/>
          <p:cNvSpPr txBox="1"/>
          <p:nvPr/>
        </p:nvSpPr>
        <p:spPr>
          <a:xfrm>
            <a:off x="2566055" y="1173848"/>
            <a:ext cx="449602" cy="5097594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vert="vert270"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front panel connectors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3" name="Textfeld 4"/>
          <p:cNvSpPr txBox="1"/>
          <p:nvPr/>
        </p:nvSpPr>
        <p:spPr>
          <a:xfrm>
            <a:off x="179513" y="4287359"/>
            <a:ext cx="2160239" cy="1088044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lvl="0" algn="ctr">
              <a:defRPr/>
            </a:pPr>
            <a:r>
              <a:rPr lang="en-GB" sz="2400" dirty="0" smtClean="0">
                <a:solidFill>
                  <a:srgbClr val="000000"/>
                </a:solidFill>
                <a:latin typeface="Calibri"/>
                <a:ea typeface="Times New Roman"/>
              </a:rPr>
              <a:t>A / B FPGAs</a:t>
            </a:r>
            <a:r>
              <a:rPr lang="en-GB" sz="2400" dirty="0"/>
              <a:t> XC7VX690T-FFG1927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4" name="Textfeld 19"/>
          <p:cNvSpPr txBox="1"/>
          <p:nvPr/>
        </p:nvSpPr>
        <p:spPr>
          <a:xfrm>
            <a:off x="6804248" y="1484784"/>
            <a:ext cx="2088232" cy="1164034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Z3: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opto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 connectors for real-time input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5" name="Textfeld 19"/>
          <p:cNvSpPr txBox="1"/>
          <p:nvPr/>
        </p:nvSpPr>
        <p:spPr>
          <a:xfrm>
            <a:off x="6804249" y="3914306"/>
            <a:ext cx="2088232" cy="716161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Z2: electrical connectors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6" name="Textfeld 22"/>
          <p:cNvSpPr txBox="1"/>
          <p:nvPr/>
        </p:nvSpPr>
        <p:spPr>
          <a:xfrm>
            <a:off x="179513" y="2295736"/>
            <a:ext cx="1806808" cy="877875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Mezzanine connector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7" name="Textfeld 22"/>
          <p:cNvSpPr txBox="1"/>
          <p:nvPr/>
        </p:nvSpPr>
        <p:spPr>
          <a:xfrm>
            <a:off x="251520" y="5752606"/>
            <a:ext cx="2088232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lvl="0" algn="ctr">
              <a:defRPr/>
            </a:pPr>
            <a:r>
              <a:rPr lang="en-GB" sz="2000" dirty="0" err="1" smtClean="0">
                <a:solidFill>
                  <a:srgbClr val="000000"/>
                </a:solidFill>
                <a:ea typeface="Times New Roman"/>
              </a:rPr>
              <a:t>AdvancedTCA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</a:rPr>
              <a:t/>
            </a:r>
            <a:br>
              <a:rPr lang="en-GB" sz="2000" dirty="0" smtClean="0">
                <a:solidFill>
                  <a:srgbClr val="000000"/>
                </a:solidFill>
                <a:ea typeface="Times New Roman"/>
              </a:rPr>
            </a:br>
            <a:r>
              <a:rPr lang="en-GB" sz="2000" dirty="0" smtClean="0">
                <a:solidFill>
                  <a:srgbClr val="000000"/>
                </a:solidFill>
                <a:ea typeface="Times New Roman"/>
              </a:rPr>
              <a:t>322x280 mm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8" name="Textfeld 14"/>
          <p:cNvSpPr txBox="1"/>
          <p:nvPr/>
        </p:nvSpPr>
        <p:spPr>
          <a:xfrm>
            <a:off x="4870110" y="1273218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9" name="Textfeld 14"/>
          <p:cNvSpPr txBox="1"/>
          <p:nvPr/>
        </p:nvSpPr>
        <p:spPr>
          <a:xfrm>
            <a:off x="4870617" y="1770387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0" name="Textfeld 14"/>
          <p:cNvSpPr txBox="1"/>
          <p:nvPr/>
        </p:nvSpPr>
        <p:spPr>
          <a:xfrm>
            <a:off x="4870617" y="2231534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1" name="Textfeld 14"/>
          <p:cNvSpPr txBox="1"/>
          <p:nvPr/>
        </p:nvSpPr>
        <p:spPr>
          <a:xfrm>
            <a:off x="4870617" y="2687468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2" name="Textfeld 14"/>
          <p:cNvSpPr txBox="1"/>
          <p:nvPr/>
        </p:nvSpPr>
        <p:spPr>
          <a:xfrm>
            <a:off x="4870617" y="3157102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3" name="Textfeld 14"/>
          <p:cNvSpPr txBox="1"/>
          <p:nvPr/>
        </p:nvSpPr>
        <p:spPr>
          <a:xfrm>
            <a:off x="4870617" y="3616804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4" name="Textfeld 14"/>
          <p:cNvSpPr txBox="1"/>
          <p:nvPr/>
        </p:nvSpPr>
        <p:spPr>
          <a:xfrm>
            <a:off x="3269430" y="1273217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algn="ctr">
              <a:defRPr/>
            </a:pPr>
            <a:r>
              <a:rPr lang="en-GB" sz="12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opto</a:t>
            </a:r>
            <a:endParaRPr lang="en-GB" sz="12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</p:txBody>
      </p:sp>
      <p:sp>
        <p:nvSpPr>
          <p:cNvPr id="45" name="Textfeld 14"/>
          <p:cNvSpPr txBox="1"/>
          <p:nvPr/>
        </p:nvSpPr>
        <p:spPr>
          <a:xfrm>
            <a:off x="3269430" y="1770387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12-chan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6" name="Textfeld 14"/>
          <p:cNvSpPr txBox="1"/>
          <p:nvPr/>
        </p:nvSpPr>
        <p:spPr>
          <a:xfrm>
            <a:off x="3278792" y="2231534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7" name="Textfeld 14"/>
          <p:cNvSpPr txBox="1"/>
          <p:nvPr/>
        </p:nvSpPr>
        <p:spPr>
          <a:xfrm>
            <a:off x="3278792" y="2687468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8" name="Textfeld 14"/>
          <p:cNvSpPr txBox="1"/>
          <p:nvPr/>
        </p:nvSpPr>
        <p:spPr>
          <a:xfrm>
            <a:off x="3278792" y="3158073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9" name="Textfeld 14"/>
          <p:cNvSpPr txBox="1"/>
          <p:nvPr/>
        </p:nvSpPr>
        <p:spPr>
          <a:xfrm>
            <a:off x="3269430" y="3616804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53" name="Textfeld 19"/>
          <p:cNvSpPr txBox="1"/>
          <p:nvPr/>
        </p:nvSpPr>
        <p:spPr>
          <a:xfrm>
            <a:off x="4385043" y="2018672"/>
            <a:ext cx="395517" cy="1999763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srgbClr val="000000"/>
                </a:solidFill>
                <a:latin typeface="Calibri"/>
                <a:ea typeface="Times New Roman"/>
              </a:rPr>
              <a:t>M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54" name="Textfeld 19"/>
          <p:cNvSpPr txBox="1"/>
          <p:nvPr/>
        </p:nvSpPr>
        <p:spPr>
          <a:xfrm>
            <a:off x="3238834" y="5301208"/>
            <a:ext cx="2557302" cy="970233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noProof="0" dirty="0" smtClean="0">
                <a:solidFill>
                  <a:srgbClr val="000000"/>
                </a:solidFill>
                <a:latin typeface="Calibri"/>
                <a:ea typeface="Times New Roman"/>
              </a:rPr>
              <a:t>Power supply and control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1529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Topo</a:t>
            </a:r>
            <a:r>
              <a:rPr lang="en-GB" dirty="0" smtClean="0"/>
              <a:t> Processor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Hardware : Virtex-7</a:t>
            </a:r>
          </a:p>
          <a:p>
            <a:pPr>
              <a:buNone/>
            </a:pPr>
            <a:r>
              <a:rPr lang="en-GB" dirty="0" smtClean="0"/>
              <a:t>Firmware :</a:t>
            </a:r>
            <a:endParaRPr lang="en-GB" dirty="0" smtClean="0"/>
          </a:p>
          <a:p>
            <a:r>
              <a:rPr lang="en-GB" dirty="0" smtClean="0"/>
              <a:t>Physics algorithms (angular correlations of physics objects: jets, e/m clusters, </a:t>
            </a:r>
            <a:r>
              <a:rPr lang="en-GB" dirty="0" err="1" smtClean="0"/>
              <a:t>muons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High-speed link code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Module control, parameter download (VME bus/Ethernet)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Service code: Error checking, clock handling,…</a:t>
            </a:r>
            <a:endParaRPr lang="en-GB" dirty="0" smtClean="0">
              <a:sym typeface="Wingdings" pitchFamily="2" charset="2"/>
            </a:endParaRPr>
          </a:p>
          <a:p>
            <a:pPr>
              <a:buNone/>
            </a:pPr>
            <a:endParaRPr lang="en-GB" dirty="0" smtClean="0">
              <a:sym typeface="Wingdings" pitchFamily="2" charset="2"/>
            </a:endParaRP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Algorithms require </a:t>
            </a:r>
          </a:p>
          <a:p>
            <a:r>
              <a:rPr lang="en-GB" dirty="0" smtClean="0">
                <a:sym typeface="Wingdings" pitchFamily="2" charset="2"/>
              </a:rPr>
              <a:t>Sorting of objects to size</a:t>
            </a:r>
          </a:p>
          <a:p>
            <a:r>
              <a:rPr lang="en-GB" dirty="0" smtClean="0">
                <a:sym typeface="Wingdings" pitchFamily="2" charset="2"/>
              </a:rPr>
              <a:t>Cuts in </a:t>
            </a:r>
            <a:r>
              <a:rPr lang="el-GR" dirty="0" smtClean="0">
                <a:sym typeface="Wingdings" pitchFamily="2" charset="2"/>
              </a:rPr>
              <a:t>η</a:t>
            </a:r>
            <a:r>
              <a:rPr lang="de-DE" dirty="0" smtClean="0">
                <a:sym typeface="Wingdings" pitchFamily="2" charset="2"/>
              </a:rPr>
              <a:t>,</a:t>
            </a:r>
            <a:r>
              <a:rPr lang="el-GR" dirty="0" smtClean="0">
                <a:sym typeface="Wingdings" pitchFamily="2" charset="2"/>
              </a:rPr>
              <a:t>φ</a:t>
            </a:r>
            <a:endParaRPr lang="de-DE" dirty="0" smtClean="0">
              <a:sym typeface="Wingdings" pitchFamily="2" charset="2"/>
            </a:endParaRPr>
          </a:p>
          <a:p>
            <a:r>
              <a:rPr lang="de-DE" dirty="0" err="1" smtClean="0">
                <a:sym typeface="Wingdings" pitchFamily="2" charset="2"/>
              </a:rPr>
              <a:t>Possibly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cuts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for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absence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of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objects</a:t>
            </a:r>
            <a:r>
              <a:rPr lang="de-DE" dirty="0" smtClean="0">
                <a:sym typeface="Wingdings" pitchFamily="2" charset="2"/>
              </a:rPr>
              <a:t> in </a:t>
            </a:r>
            <a:r>
              <a:rPr lang="de-DE" dirty="0" err="1" smtClean="0">
                <a:sym typeface="Wingdings" pitchFamily="2" charset="2"/>
              </a:rPr>
              <a:t>given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el-GR" dirty="0" smtClean="0">
                <a:sym typeface="Wingdings" pitchFamily="2" charset="2"/>
              </a:rPr>
              <a:t>η</a:t>
            </a:r>
            <a:r>
              <a:rPr lang="de-DE" dirty="0" smtClean="0">
                <a:sym typeface="Wingdings" pitchFamily="2" charset="2"/>
              </a:rPr>
              <a:t>,</a:t>
            </a:r>
            <a:r>
              <a:rPr lang="el-GR" dirty="0" smtClean="0">
                <a:sym typeface="Wingdings" pitchFamily="2" charset="2"/>
              </a:rPr>
              <a:t>φ</a:t>
            </a:r>
            <a:r>
              <a:rPr lang="de-DE" dirty="0" smtClean="0">
                <a:sym typeface="Wingdings" pitchFamily="2" charset="2"/>
              </a:rPr>
              <a:t> bin</a:t>
            </a:r>
          </a:p>
          <a:p>
            <a:endParaRPr lang="en-GB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GB" dirty="0" smtClean="0">
                <a:sym typeface="Wingdings" pitchFamily="2" charset="2"/>
              </a:rPr>
              <a:t>Choose </a:t>
            </a:r>
            <a:r>
              <a:rPr lang="en-GB" dirty="0" smtClean="0">
                <a:sym typeface="Wingdings" pitchFamily="2" charset="2"/>
              </a:rPr>
              <a:t>reference algorithm and put in hardware </a:t>
            </a:r>
            <a:r>
              <a:rPr lang="en-GB" dirty="0" smtClean="0">
                <a:sym typeface="Wingdings" pitchFamily="2" charset="2"/>
              </a:rPr>
              <a:t>!</a:t>
            </a:r>
          </a:p>
          <a:p>
            <a:pPr>
              <a:buFont typeface="Wingdings"/>
              <a:buChar char="à"/>
            </a:pPr>
            <a:r>
              <a:rPr lang="en-GB" dirty="0" smtClean="0">
                <a:sym typeface="Wingdings" pitchFamily="2" charset="2"/>
              </a:rPr>
              <a:t>Since we are the trigger, </a:t>
            </a:r>
            <a:r>
              <a:rPr lang="en-GB" b="1" dirty="0" smtClean="0">
                <a:sym typeface="Wingdings" pitchFamily="2" charset="2"/>
              </a:rPr>
              <a:t>LATENCY</a:t>
            </a:r>
            <a:r>
              <a:rPr lang="en-GB" dirty="0" smtClean="0">
                <a:sym typeface="Wingdings" pitchFamily="2" charset="2"/>
              </a:rPr>
              <a:t> !</a:t>
            </a:r>
            <a:endParaRPr lang="de-DE" dirty="0" smtClean="0">
              <a:sym typeface="Wingdings" pitchFamily="2" charset="2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388424" cy="936104"/>
          </a:xfrm>
        </p:spPr>
        <p:txBody>
          <a:bodyPr/>
          <a:lstStyle/>
          <a:p>
            <a:r>
              <a:rPr lang="en-GB" dirty="0" smtClean="0"/>
              <a:t>Current demonstrator: GOLD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939144"/>
            <a:ext cx="5283530" cy="3378505"/>
          </a:xfrm>
          <a:prstGeom prst="rect">
            <a:avLst/>
          </a:prstGeom>
        </p:spPr>
      </p:pic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5436" cy="1296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Module currently under production (PCB, assembly)</a:t>
            </a:r>
          </a:p>
          <a:p>
            <a:pPr>
              <a:buNone/>
            </a:pPr>
            <a:r>
              <a:rPr lang="en-GB" dirty="0" smtClean="0"/>
              <a:t>Firmware design under way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504</Words>
  <Application>Microsoft Office PowerPoint</Application>
  <PresentationFormat>Bildschirmpräsentation (4:3)</PresentationFormat>
  <Paragraphs>96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Larissa-Design</vt:lpstr>
      <vt:lpstr>Programmable logic devices / tools</vt:lpstr>
      <vt:lpstr>projects</vt:lpstr>
      <vt:lpstr>L1Calo upgrade / Topological Processor</vt:lpstr>
      <vt:lpstr>Phase 0 Scheme</vt:lpstr>
      <vt:lpstr>Phase-0 Topo Processor floor plan</vt:lpstr>
      <vt:lpstr>Topo Processor</vt:lpstr>
      <vt:lpstr>Current demonstrator: GOLD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368</cp:revision>
  <dcterms:created xsi:type="dcterms:W3CDTF">2009-12-08T11:59:40Z</dcterms:created>
  <dcterms:modified xsi:type="dcterms:W3CDTF">2011-07-13T06:49:27Z</dcterms:modified>
</cp:coreProperties>
</file>